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6" r:id="rId1"/>
  </p:sldMasterIdLst>
  <p:sldIdLst>
    <p:sldId id="265" r:id="rId2"/>
    <p:sldId id="261" r:id="rId3"/>
    <p:sldId id="259" r:id="rId4"/>
    <p:sldId id="262" r:id="rId5"/>
    <p:sldId id="257" r:id="rId6"/>
    <p:sldId id="266" r:id="rId7"/>
    <p:sldId id="260" r:id="rId8"/>
  </p:sldIdLst>
  <p:sldSz cx="10972800" cy="9144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845"/>
    <p:restoredTop sz="94608"/>
  </p:normalViewPr>
  <p:slideViewPr>
    <p:cSldViewPr snapToGrid="0" snapToObjects="1">
      <p:cViewPr varScale="1">
        <p:scale>
          <a:sx n="84" d="100"/>
          <a:sy n="84" d="100"/>
        </p:scale>
        <p:origin x="400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22960" y="1496484"/>
            <a:ext cx="9326880" cy="3183467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802717"/>
            <a:ext cx="8229600" cy="2207683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87140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23491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852411" y="486834"/>
            <a:ext cx="2366010" cy="774911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54381" y="486834"/>
            <a:ext cx="6960870" cy="774911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39312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70859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8666" y="2279653"/>
            <a:ext cx="9464040" cy="3803649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8666" y="6119286"/>
            <a:ext cx="9464040" cy="2000249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/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30168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4380" y="2434167"/>
            <a:ext cx="466344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554980" y="2434167"/>
            <a:ext cx="4663440" cy="5801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58518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809" y="486836"/>
            <a:ext cx="9464040" cy="176741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5810" y="2241551"/>
            <a:ext cx="4642008" cy="1098549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55810" y="3340100"/>
            <a:ext cx="4642008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554981" y="2241551"/>
            <a:ext cx="4664869" cy="1098549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554981" y="3340100"/>
            <a:ext cx="4664869" cy="491278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7674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770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5945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809" y="609600"/>
            <a:ext cx="3539014" cy="213360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64869" y="1316569"/>
            <a:ext cx="5554980" cy="6498167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5809" y="2743200"/>
            <a:ext cx="3539014" cy="5082117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89968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55809" y="609600"/>
            <a:ext cx="3539014" cy="213360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664869" y="1316569"/>
            <a:ext cx="5554980" cy="6498167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55809" y="2743200"/>
            <a:ext cx="3539014" cy="5082117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34039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54380" y="486836"/>
            <a:ext cx="9464040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54380" y="2434167"/>
            <a:ext cx="9464040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4380" y="8475136"/>
            <a:ext cx="246888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34740" y="8475136"/>
            <a:ext cx="370332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49540" y="8475136"/>
            <a:ext cx="246888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43403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TextBox 147">
            <a:extLst>
              <a:ext uri="{FF2B5EF4-FFF2-40B4-BE49-F238E27FC236}">
                <a16:creationId xmlns:a16="http://schemas.microsoft.com/office/drawing/2014/main" id="{C76E5DEF-71A0-674D-8D53-9AA9D387D7D5}"/>
              </a:ext>
            </a:extLst>
          </p:cNvPr>
          <p:cNvSpPr txBox="1"/>
          <p:nvPr/>
        </p:nvSpPr>
        <p:spPr>
          <a:xfrm>
            <a:off x="2480076" y="4333473"/>
            <a:ext cx="601264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latin typeface="Courier" pitchFamily="2" charset="0"/>
              </a:rPr>
              <a:t>Nuclease</a:t>
            </a:r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748530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2072332" y="3651918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ACGAAC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GAATTC</a:t>
            </a:r>
            <a:r>
              <a:rPr lang="en-US" sz="2667" dirty="0">
                <a:latin typeface="Courier" pitchFamily="2" charset="0"/>
              </a:rPr>
              <a:t>GAGCGAGAAGG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841051F-183B-1346-A02C-CF36ACF4759D}"/>
              </a:ext>
            </a:extLst>
          </p:cNvPr>
          <p:cNvCxnSpPr>
            <a:cxnSpLocks/>
          </p:cNvCxnSpPr>
          <p:nvPr/>
        </p:nvCxnSpPr>
        <p:spPr>
          <a:xfrm>
            <a:off x="750178" y="3917184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D14390D-9573-974A-921A-0384ACF1E103}"/>
              </a:ext>
            </a:extLst>
          </p:cNvPr>
          <p:cNvCxnSpPr>
            <a:cxnSpLocks/>
          </p:cNvCxnSpPr>
          <p:nvPr/>
        </p:nvCxnSpPr>
        <p:spPr>
          <a:xfrm>
            <a:off x="750178" y="4203378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1A995131-624B-0644-9A86-6C25C72DC36A}"/>
              </a:ext>
            </a:extLst>
          </p:cNvPr>
          <p:cNvSpPr txBox="1"/>
          <p:nvPr/>
        </p:nvSpPr>
        <p:spPr>
          <a:xfrm>
            <a:off x="2072332" y="3955114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CTTAAG</a:t>
            </a:r>
            <a:r>
              <a:rPr lang="en-US" sz="2667" dirty="0">
                <a:latin typeface="Courier" pitchFamily="2" charset="0"/>
              </a:rPr>
              <a:t>CTCGCTCTTCC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AEDBA500-1C58-104D-92B3-115A3E55122A}"/>
              </a:ext>
            </a:extLst>
          </p:cNvPr>
          <p:cNvCxnSpPr/>
          <p:nvPr/>
        </p:nvCxnSpPr>
        <p:spPr>
          <a:xfrm>
            <a:off x="6868138" y="3920578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A75BE3C-87A6-2B45-8F50-B5CFCF7A1A47}"/>
              </a:ext>
            </a:extLst>
          </p:cNvPr>
          <p:cNvCxnSpPr/>
          <p:nvPr/>
        </p:nvCxnSpPr>
        <p:spPr>
          <a:xfrm>
            <a:off x="6868138" y="4206772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TextBox 75">
            <a:extLst>
              <a:ext uri="{FF2B5EF4-FFF2-40B4-BE49-F238E27FC236}">
                <a16:creationId xmlns:a16="http://schemas.microsoft.com/office/drawing/2014/main" id="{3521132D-064C-F841-8934-E343B5DC7D1C}"/>
              </a:ext>
            </a:extLst>
          </p:cNvPr>
          <p:cNvSpPr txBox="1"/>
          <p:nvPr/>
        </p:nvSpPr>
        <p:spPr>
          <a:xfrm>
            <a:off x="724071" y="3538830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A6EE7B19-AFED-424D-98B2-F1246B885235}"/>
              </a:ext>
            </a:extLst>
          </p:cNvPr>
          <p:cNvSpPr txBox="1"/>
          <p:nvPr/>
        </p:nvSpPr>
        <p:spPr>
          <a:xfrm>
            <a:off x="724071" y="420438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303CB4A4-B92B-2C4C-B134-3036AB4706EB}"/>
              </a:ext>
            </a:extLst>
          </p:cNvPr>
          <p:cNvSpPr txBox="1"/>
          <p:nvPr/>
        </p:nvSpPr>
        <p:spPr>
          <a:xfrm>
            <a:off x="8211247" y="3534134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924FC50-4404-AD47-AFA0-7622B5468AAA}"/>
              </a:ext>
            </a:extLst>
          </p:cNvPr>
          <p:cNvSpPr txBox="1"/>
          <p:nvPr/>
        </p:nvSpPr>
        <p:spPr>
          <a:xfrm>
            <a:off x="8211247" y="420337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2" name="Triangle 1">
            <a:extLst>
              <a:ext uri="{FF2B5EF4-FFF2-40B4-BE49-F238E27FC236}">
                <a16:creationId xmlns:a16="http://schemas.microsoft.com/office/drawing/2014/main" id="{4B5CEC70-0737-464F-BA39-FBD53609EC19}"/>
              </a:ext>
            </a:extLst>
          </p:cNvPr>
          <p:cNvSpPr/>
          <p:nvPr/>
        </p:nvSpPr>
        <p:spPr>
          <a:xfrm rot="10800000">
            <a:off x="3483844" y="3599831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Triangle 105">
            <a:extLst>
              <a:ext uri="{FF2B5EF4-FFF2-40B4-BE49-F238E27FC236}">
                <a16:creationId xmlns:a16="http://schemas.microsoft.com/office/drawing/2014/main" id="{61D5BE29-7FEF-474F-8974-1A99CB431C04}"/>
              </a:ext>
            </a:extLst>
          </p:cNvPr>
          <p:cNvSpPr/>
          <p:nvPr/>
        </p:nvSpPr>
        <p:spPr>
          <a:xfrm rot="7207963">
            <a:off x="4338059" y="4405250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AF1AC77C-64A3-0547-8207-4C0F587FABA1}"/>
              </a:ext>
            </a:extLst>
          </p:cNvPr>
          <p:cNvSpPr txBox="1"/>
          <p:nvPr/>
        </p:nvSpPr>
        <p:spPr>
          <a:xfrm>
            <a:off x="287259" y="287007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921" dirty="0" err="1"/>
              <a:t>EcoRI</a:t>
            </a:r>
            <a:endParaRPr lang="en-US" sz="1921" dirty="0"/>
          </a:p>
        </p:txBody>
      </p:sp>
      <p:sp>
        <p:nvSpPr>
          <p:cNvPr id="112" name="TextBox 111">
            <a:extLst>
              <a:ext uri="{FF2B5EF4-FFF2-40B4-BE49-F238E27FC236}">
                <a16:creationId xmlns:a16="http://schemas.microsoft.com/office/drawing/2014/main" id="{A14279C6-2972-4646-8C68-2618E43B2464}"/>
              </a:ext>
            </a:extLst>
          </p:cNvPr>
          <p:cNvSpPr txBox="1"/>
          <p:nvPr/>
        </p:nvSpPr>
        <p:spPr>
          <a:xfrm>
            <a:off x="2072332" y="5744878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ACGAAC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CCCGGG</a:t>
            </a:r>
            <a:r>
              <a:rPr lang="en-US" sz="2667" dirty="0">
                <a:latin typeface="Courier" pitchFamily="2" charset="0"/>
              </a:rPr>
              <a:t>GAGCGAGAAGG</a:t>
            </a:r>
          </a:p>
        </p:txBody>
      </p:sp>
      <p:cxnSp>
        <p:nvCxnSpPr>
          <p:cNvPr id="113" name="Straight Connector 112">
            <a:extLst>
              <a:ext uri="{FF2B5EF4-FFF2-40B4-BE49-F238E27FC236}">
                <a16:creationId xmlns:a16="http://schemas.microsoft.com/office/drawing/2014/main" id="{75AF520B-C868-DF40-8D08-160B36484600}"/>
              </a:ext>
            </a:extLst>
          </p:cNvPr>
          <p:cNvCxnSpPr>
            <a:cxnSpLocks/>
          </p:cNvCxnSpPr>
          <p:nvPr/>
        </p:nvCxnSpPr>
        <p:spPr>
          <a:xfrm>
            <a:off x="750178" y="6010144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4E63D3B5-4611-4F41-9B40-8DE748F19168}"/>
              </a:ext>
            </a:extLst>
          </p:cNvPr>
          <p:cNvCxnSpPr>
            <a:cxnSpLocks/>
          </p:cNvCxnSpPr>
          <p:nvPr/>
        </p:nvCxnSpPr>
        <p:spPr>
          <a:xfrm>
            <a:off x="750178" y="6296338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TextBox 116">
            <a:extLst>
              <a:ext uri="{FF2B5EF4-FFF2-40B4-BE49-F238E27FC236}">
                <a16:creationId xmlns:a16="http://schemas.microsoft.com/office/drawing/2014/main" id="{51F81363-AC08-704B-9068-17CE740E8EC5}"/>
              </a:ext>
            </a:extLst>
          </p:cNvPr>
          <p:cNvSpPr txBox="1"/>
          <p:nvPr/>
        </p:nvSpPr>
        <p:spPr>
          <a:xfrm>
            <a:off x="2072332" y="6048074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GGGCCC</a:t>
            </a:r>
            <a:r>
              <a:rPr lang="en-US" sz="2667" dirty="0">
                <a:latin typeface="Courier" pitchFamily="2" charset="0"/>
              </a:rPr>
              <a:t>CTCGCTCTTCC</a:t>
            </a:r>
          </a:p>
        </p:txBody>
      </p: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F9E68657-CEAF-0341-A0DF-C0279531BD9A}"/>
              </a:ext>
            </a:extLst>
          </p:cNvPr>
          <p:cNvCxnSpPr/>
          <p:nvPr/>
        </p:nvCxnSpPr>
        <p:spPr>
          <a:xfrm>
            <a:off x="6868138" y="6013538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Straight Connector 122">
            <a:extLst>
              <a:ext uri="{FF2B5EF4-FFF2-40B4-BE49-F238E27FC236}">
                <a16:creationId xmlns:a16="http://schemas.microsoft.com/office/drawing/2014/main" id="{A1C248D6-1D29-A74F-AD3A-5935D5A463E9}"/>
              </a:ext>
            </a:extLst>
          </p:cNvPr>
          <p:cNvCxnSpPr/>
          <p:nvPr/>
        </p:nvCxnSpPr>
        <p:spPr>
          <a:xfrm>
            <a:off x="6868138" y="6299732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TextBox 127">
            <a:extLst>
              <a:ext uri="{FF2B5EF4-FFF2-40B4-BE49-F238E27FC236}">
                <a16:creationId xmlns:a16="http://schemas.microsoft.com/office/drawing/2014/main" id="{4C6457A2-2472-2C4B-8040-B58EDD1A364E}"/>
              </a:ext>
            </a:extLst>
          </p:cNvPr>
          <p:cNvSpPr txBox="1"/>
          <p:nvPr/>
        </p:nvSpPr>
        <p:spPr>
          <a:xfrm>
            <a:off x="724071" y="5631790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A1FCFFF2-B0E1-674F-AD9E-533AA6A911DC}"/>
              </a:ext>
            </a:extLst>
          </p:cNvPr>
          <p:cNvSpPr txBox="1"/>
          <p:nvPr/>
        </p:nvSpPr>
        <p:spPr>
          <a:xfrm>
            <a:off x="724071" y="629734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4EB3BD4C-C852-D041-837A-6D201C1F7207}"/>
              </a:ext>
            </a:extLst>
          </p:cNvPr>
          <p:cNvSpPr txBox="1"/>
          <p:nvPr/>
        </p:nvSpPr>
        <p:spPr>
          <a:xfrm>
            <a:off x="9241231" y="5933288"/>
            <a:ext cx="1731569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/>
              <a:t>CCC^GGG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3D7B7072-6C69-E84F-B6F7-5BD68D43F80D}"/>
              </a:ext>
            </a:extLst>
          </p:cNvPr>
          <p:cNvSpPr txBox="1"/>
          <p:nvPr/>
        </p:nvSpPr>
        <p:spPr>
          <a:xfrm>
            <a:off x="8211247" y="629633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32" name="Triangle 131">
            <a:extLst>
              <a:ext uri="{FF2B5EF4-FFF2-40B4-BE49-F238E27FC236}">
                <a16:creationId xmlns:a16="http://schemas.microsoft.com/office/drawing/2014/main" id="{85318C3D-F3B1-8E4D-B6D9-69CF323A15C7}"/>
              </a:ext>
            </a:extLst>
          </p:cNvPr>
          <p:cNvSpPr/>
          <p:nvPr/>
        </p:nvSpPr>
        <p:spPr>
          <a:xfrm rot="10800000">
            <a:off x="3907051" y="5686834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3" name="Triangle 132">
            <a:extLst>
              <a:ext uri="{FF2B5EF4-FFF2-40B4-BE49-F238E27FC236}">
                <a16:creationId xmlns:a16="http://schemas.microsoft.com/office/drawing/2014/main" id="{700BDA1F-2925-ED49-BDDD-672C4EC376E9}"/>
              </a:ext>
            </a:extLst>
          </p:cNvPr>
          <p:cNvSpPr/>
          <p:nvPr/>
        </p:nvSpPr>
        <p:spPr>
          <a:xfrm rot="7207963">
            <a:off x="3931659" y="6526061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F4F3E699-BBBD-B648-B852-4526EA9AB8F5}"/>
              </a:ext>
            </a:extLst>
          </p:cNvPr>
          <p:cNvSpPr txBox="1"/>
          <p:nvPr/>
        </p:nvSpPr>
        <p:spPr>
          <a:xfrm>
            <a:off x="287259" y="496303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921" dirty="0" err="1"/>
              <a:t>SmaI</a:t>
            </a:r>
            <a:endParaRPr lang="en-US" sz="1921" dirty="0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C06A3355-97F3-4242-8222-BE21C6021B8C}"/>
              </a:ext>
            </a:extLst>
          </p:cNvPr>
          <p:cNvSpPr/>
          <p:nvPr/>
        </p:nvSpPr>
        <p:spPr>
          <a:xfrm>
            <a:off x="9586872" y="3868322"/>
            <a:ext cx="104028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G^AATTC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7BF50E3D-3EFE-6844-B48C-8C5D852B7B99}"/>
              </a:ext>
            </a:extLst>
          </p:cNvPr>
          <p:cNvSpPr/>
          <p:nvPr/>
        </p:nvSpPr>
        <p:spPr>
          <a:xfrm>
            <a:off x="9363318" y="8062370"/>
            <a:ext cx="148739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GACGC(5/10)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1753E01E-A737-4C42-A66C-5B03E7984073}"/>
              </a:ext>
            </a:extLst>
          </p:cNvPr>
          <p:cNvSpPr txBox="1"/>
          <p:nvPr/>
        </p:nvSpPr>
        <p:spPr>
          <a:xfrm>
            <a:off x="2072332" y="7834719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ACGAAC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GACGC</a:t>
            </a:r>
            <a:r>
              <a:rPr lang="en-US" sz="2667" dirty="0">
                <a:latin typeface="Courier" pitchFamily="2" charset="0"/>
              </a:rPr>
              <a:t>GGAGCGAGAAGG</a:t>
            </a:r>
          </a:p>
        </p:txBody>
      </p:sp>
      <p:cxnSp>
        <p:nvCxnSpPr>
          <p:cNvPr id="136" name="Straight Connector 135">
            <a:extLst>
              <a:ext uri="{FF2B5EF4-FFF2-40B4-BE49-F238E27FC236}">
                <a16:creationId xmlns:a16="http://schemas.microsoft.com/office/drawing/2014/main" id="{A0C75155-77B6-3947-980D-AF56E8C1F94C}"/>
              </a:ext>
            </a:extLst>
          </p:cNvPr>
          <p:cNvCxnSpPr>
            <a:cxnSpLocks/>
          </p:cNvCxnSpPr>
          <p:nvPr/>
        </p:nvCxnSpPr>
        <p:spPr>
          <a:xfrm>
            <a:off x="750178" y="8099985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Connector 136">
            <a:extLst>
              <a:ext uri="{FF2B5EF4-FFF2-40B4-BE49-F238E27FC236}">
                <a16:creationId xmlns:a16="http://schemas.microsoft.com/office/drawing/2014/main" id="{0E0B9912-8223-3B48-A8C1-915D1DA488DE}"/>
              </a:ext>
            </a:extLst>
          </p:cNvPr>
          <p:cNvCxnSpPr>
            <a:cxnSpLocks/>
          </p:cNvCxnSpPr>
          <p:nvPr/>
        </p:nvCxnSpPr>
        <p:spPr>
          <a:xfrm>
            <a:off x="750178" y="8386179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8" name="TextBox 137">
            <a:extLst>
              <a:ext uri="{FF2B5EF4-FFF2-40B4-BE49-F238E27FC236}">
                <a16:creationId xmlns:a16="http://schemas.microsoft.com/office/drawing/2014/main" id="{09625EFF-C460-E443-A13C-AC8375BE8D35}"/>
              </a:ext>
            </a:extLst>
          </p:cNvPr>
          <p:cNvSpPr txBox="1"/>
          <p:nvPr/>
        </p:nvSpPr>
        <p:spPr>
          <a:xfrm>
            <a:off x="2072332" y="8137915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CTGCG</a:t>
            </a:r>
            <a:r>
              <a:rPr lang="en-US" sz="2667" dirty="0">
                <a:latin typeface="Courier" pitchFamily="2" charset="0"/>
              </a:rPr>
              <a:t>CCTCGCTCTTCC</a:t>
            </a:r>
          </a:p>
        </p:txBody>
      </p:sp>
      <p:cxnSp>
        <p:nvCxnSpPr>
          <p:cNvPr id="139" name="Straight Connector 138">
            <a:extLst>
              <a:ext uri="{FF2B5EF4-FFF2-40B4-BE49-F238E27FC236}">
                <a16:creationId xmlns:a16="http://schemas.microsoft.com/office/drawing/2014/main" id="{74488A89-95BD-7C46-B3A3-1C99F1102C15}"/>
              </a:ext>
            </a:extLst>
          </p:cNvPr>
          <p:cNvCxnSpPr/>
          <p:nvPr/>
        </p:nvCxnSpPr>
        <p:spPr>
          <a:xfrm>
            <a:off x="6868138" y="8103379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Straight Connector 139">
            <a:extLst>
              <a:ext uri="{FF2B5EF4-FFF2-40B4-BE49-F238E27FC236}">
                <a16:creationId xmlns:a16="http://schemas.microsoft.com/office/drawing/2014/main" id="{59B552DE-146B-B64F-BA36-78B7C81A0F84}"/>
              </a:ext>
            </a:extLst>
          </p:cNvPr>
          <p:cNvCxnSpPr/>
          <p:nvPr/>
        </p:nvCxnSpPr>
        <p:spPr>
          <a:xfrm>
            <a:off x="6868138" y="8389573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TextBox 140">
            <a:extLst>
              <a:ext uri="{FF2B5EF4-FFF2-40B4-BE49-F238E27FC236}">
                <a16:creationId xmlns:a16="http://schemas.microsoft.com/office/drawing/2014/main" id="{9222B811-E119-6849-B78D-478F32B384B1}"/>
              </a:ext>
            </a:extLst>
          </p:cNvPr>
          <p:cNvSpPr txBox="1"/>
          <p:nvPr/>
        </p:nvSpPr>
        <p:spPr>
          <a:xfrm>
            <a:off x="724071" y="7721631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42" name="TextBox 141">
            <a:extLst>
              <a:ext uri="{FF2B5EF4-FFF2-40B4-BE49-F238E27FC236}">
                <a16:creationId xmlns:a16="http://schemas.microsoft.com/office/drawing/2014/main" id="{39C6D77D-342B-FE4C-A4EE-BF3B7E5AC360}"/>
              </a:ext>
            </a:extLst>
          </p:cNvPr>
          <p:cNvSpPr txBox="1"/>
          <p:nvPr/>
        </p:nvSpPr>
        <p:spPr>
          <a:xfrm>
            <a:off x="724071" y="838718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143" name="TextBox 142">
            <a:extLst>
              <a:ext uri="{FF2B5EF4-FFF2-40B4-BE49-F238E27FC236}">
                <a16:creationId xmlns:a16="http://schemas.microsoft.com/office/drawing/2014/main" id="{FDDDF26A-4F59-4546-A49E-F9A3855B858F}"/>
              </a:ext>
            </a:extLst>
          </p:cNvPr>
          <p:cNvSpPr txBox="1"/>
          <p:nvPr/>
        </p:nvSpPr>
        <p:spPr>
          <a:xfrm>
            <a:off x="8211247" y="8386180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44" name="Triangle 143">
            <a:extLst>
              <a:ext uri="{FF2B5EF4-FFF2-40B4-BE49-F238E27FC236}">
                <a16:creationId xmlns:a16="http://schemas.microsoft.com/office/drawing/2014/main" id="{3040C002-4470-8B41-8465-B1CE29CA1004}"/>
              </a:ext>
            </a:extLst>
          </p:cNvPr>
          <p:cNvSpPr/>
          <p:nvPr/>
        </p:nvSpPr>
        <p:spPr>
          <a:xfrm rot="10800000">
            <a:off x="5346414" y="7751708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5" name="Triangle 144">
            <a:extLst>
              <a:ext uri="{FF2B5EF4-FFF2-40B4-BE49-F238E27FC236}">
                <a16:creationId xmlns:a16="http://schemas.microsoft.com/office/drawing/2014/main" id="{2229C524-B387-F944-9361-DE3CAA5B8C6F}"/>
              </a:ext>
            </a:extLst>
          </p:cNvPr>
          <p:cNvSpPr/>
          <p:nvPr/>
        </p:nvSpPr>
        <p:spPr>
          <a:xfrm rot="7207963">
            <a:off x="6359899" y="8595619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6" name="TextBox 145">
            <a:extLst>
              <a:ext uri="{FF2B5EF4-FFF2-40B4-BE49-F238E27FC236}">
                <a16:creationId xmlns:a16="http://schemas.microsoft.com/office/drawing/2014/main" id="{C9E63A72-3582-0F41-8E6D-0D19C4A35193}"/>
              </a:ext>
            </a:extLst>
          </p:cNvPr>
          <p:cNvSpPr txBox="1"/>
          <p:nvPr/>
        </p:nvSpPr>
        <p:spPr>
          <a:xfrm>
            <a:off x="287259" y="7052880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921" dirty="0" err="1"/>
              <a:t>HgaI</a:t>
            </a:r>
            <a:endParaRPr lang="en-US" sz="1921" dirty="0"/>
          </a:p>
        </p:txBody>
      </p:sp>
      <p:sp>
        <p:nvSpPr>
          <p:cNvPr id="147" name="Rectangle 146">
            <a:extLst>
              <a:ext uri="{FF2B5EF4-FFF2-40B4-BE49-F238E27FC236}">
                <a16:creationId xmlns:a16="http://schemas.microsoft.com/office/drawing/2014/main" id="{03E4C78C-D812-8342-A1A8-5B51CEFE02DE}"/>
              </a:ext>
            </a:extLst>
          </p:cNvPr>
          <p:cNvSpPr/>
          <p:nvPr/>
        </p:nvSpPr>
        <p:spPr>
          <a:xfrm>
            <a:off x="9614797" y="2887803"/>
            <a:ext cx="984437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Rebase</a:t>
            </a:r>
          </a:p>
          <a:p>
            <a:r>
              <a:rPr lang="en-US" dirty="0"/>
              <a:t>notation</a:t>
            </a:r>
          </a:p>
        </p:txBody>
      </p:sp>
      <p:sp>
        <p:nvSpPr>
          <p:cNvPr id="148" name="TextBox 147">
            <a:extLst>
              <a:ext uri="{FF2B5EF4-FFF2-40B4-BE49-F238E27FC236}">
                <a16:creationId xmlns:a16="http://schemas.microsoft.com/office/drawing/2014/main" id="{C76E5DEF-71A0-674D-8D53-9AA9D387D7D5}"/>
              </a:ext>
            </a:extLst>
          </p:cNvPr>
          <p:cNvSpPr txBox="1"/>
          <p:nvPr/>
        </p:nvSpPr>
        <p:spPr>
          <a:xfrm>
            <a:off x="259566" y="117475"/>
            <a:ext cx="10339667" cy="27853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latin typeface="Courier" pitchFamily="2" charset="0"/>
              </a:rPr>
              <a:t>Nuclease </a:t>
            </a:r>
            <a:r>
              <a:rPr lang="en-US" sz="2500" dirty="0"/>
              <a:t>class:</a:t>
            </a:r>
          </a:p>
          <a:p>
            <a:pPr marL="342900" indent="-342900">
              <a:buFontTx/>
              <a:buChar char="-"/>
            </a:pPr>
            <a:r>
              <a:rPr lang="en-US" sz="2500" dirty="0"/>
              <a:t>Name</a:t>
            </a:r>
          </a:p>
          <a:p>
            <a:pPr marL="342900" indent="-342900">
              <a:buFontTx/>
              <a:buChar char="-"/>
            </a:pPr>
            <a:r>
              <a:rPr lang="en-US" sz="2500" dirty="0"/>
              <a:t>Description</a:t>
            </a:r>
          </a:p>
          <a:p>
            <a:pPr marL="342900" indent="-342900">
              <a:buFontTx/>
              <a:buChar char="-"/>
            </a:pPr>
            <a:r>
              <a:rPr lang="en-US" sz="2500" dirty="0"/>
              <a:t>Motif(s) </a:t>
            </a:r>
          </a:p>
          <a:p>
            <a:pPr marL="342900" indent="-342900">
              <a:buFontTx/>
              <a:buChar char="-"/>
            </a:pPr>
            <a:r>
              <a:rPr lang="en-US" sz="2500" dirty="0"/>
              <a:t>Motif(s) weights</a:t>
            </a:r>
          </a:p>
          <a:p>
            <a:pPr marL="342900" indent="-342900">
              <a:buFontTx/>
              <a:buChar char="-"/>
            </a:pPr>
            <a:r>
              <a:rPr lang="en-US" sz="2500" dirty="0"/>
              <a:t>Where does it cut with respect to the motifs?</a:t>
            </a:r>
          </a:p>
          <a:p>
            <a:pPr marL="342900" indent="-342900">
              <a:buFontTx/>
              <a:buChar char="-"/>
            </a:pPr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323236099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2028444" y="2865925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ACGAACGAATTCGAGCGAGA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NGG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841051F-183B-1346-A02C-CF36ACF4759D}"/>
              </a:ext>
            </a:extLst>
          </p:cNvPr>
          <p:cNvCxnSpPr>
            <a:cxnSpLocks/>
          </p:cNvCxnSpPr>
          <p:nvPr/>
        </p:nvCxnSpPr>
        <p:spPr>
          <a:xfrm>
            <a:off x="706290" y="3131191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D14390D-9573-974A-921A-0384ACF1E103}"/>
              </a:ext>
            </a:extLst>
          </p:cNvPr>
          <p:cNvCxnSpPr>
            <a:cxnSpLocks/>
          </p:cNvCxnSpPr>
          <p:nvPr/>
        </p:nvCxnSpPr>
        <p:spPr>
          <a:xfrm>
            <a:off x="706290" y="3417385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1A995131-624B-0644-9A86-6C25C72DC36A}"/>
              </a:ext>
            </a:extLst>
          </p:cNvPr>
          <p:cNvSpPr txBox="1"/>
          <p:nvPr/>
        </p:nvSpPr>
        <p:spPr>
          <a:xfrm>
            <a:off x="2028444" y="3169121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TGCTTGCTTAAGCTCGCTCT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NCC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AEDBA500-1C58-104D-92B3-115A3E55122A}"/>
              </a:ext>
            </a:extLst>
          </p:cNvPr>
          <p:cNvCxnSpPr/>
          <p:nvPr/>
        </p:nvCxnSpPr>
        <p:spPr>
          <a:xfrm>
            <a:off x="6824250" y="3134585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A75BE3C-87A6-2B45-8F50-B5CFCF7A1A47}"/>
              </a:ext>
            </a:extLst>
          </p:cNvPr>
          <p:cNvCxnSpPr/>
          <p:nvPr/>
        </p:nvCxnSpPr>
        <p:spPr>
          <a:xfrm>
            <a:off x="6824250" y="3420779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TextBox 75">
            <a:extLst>
              <a:ext uri="{FF2B5EF4-FFF2-40B4-BE49-F238E27FC236}">
                <a16:creationId xmlns:a16="http://schemas.microsoft.com/office/drawing/2014/main" id="{3521132D-064C-F841-8934-E343B5DC7D1C}"/>
              </a:ext>
            </a:extLst>
          </p:cNvPr>
          <p:cNvSpPr txBox="1"/>
          <p:nvPr/>
        </p:nvSpPr>
        <p:spPr>
          <a:xfrm>
            <a:off x="680183" y="275283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A6EE7B19-AFED-424D-98B2-F1246B885235}"/>
              </a:ext>
            </a:extLst>
          </p:cNvPr>
          <p:cNvSpPr txBox="1"/>
          <p:nvPr/>
        </p:nvSpPr>
        <p:spPr>
          <a:xfrm>
            <a:off x="680183" y="3418393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303CB4A4-B92B-2C4C-B134-3036AB4706EB}"/>
              </a:ext>
            </a:extLst>
          </p:cNvPr>
          <p:cNvSpPr txBox="1"/>
          <p:nvPr/>
        </p:nvSpPr>
        <p:spPr>
          <a:xfrm>
            <a:off x="8167359" y="2748141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924FC50-4404-AD47-AFA0-7622B5468AAA}"/>
              </a:ext>
            </a:extLst>
          </p:cNvPr>
          <p:cNvSpPr txBox="1"/>
          <p:nvPr/>
        </p:nvSpPr>
        <p:spPr>
          <a:xfrm>
            <a:off x="8167359" y="341738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2" name="Triangle 1">
            <a:extLst>
              <a:ext uri="{FF2B5EF4-FFF2-40B4-BE49-F238E27FC236}">
                <a16:creationId xmlns:a16="http://schemas.microsoft.com/office/drawing/2014/main" id="{4B5CEC70-0737-464F-BA39-FBD53609EC19}"/>
              </a:ext>
            </a:extLst>
          </p:cNvPr>
          <p:cNvSpPr/>
          <p:nvPr/>
        </p:nvSpPr>
        <p:spPr>
          <a:xfrm rot="10800000">
            <a:off x="5467169" y="2738753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6" name="Triangle 105">
            <a:extLst>
              <a:ext uri="{FF2B5EF4-FFF2-40B4-BE49-F238E27FC236}">
                <a16:creationId xmlns:a16="http://schemas.microsoft.com/office/drawing/2014/main" id="{61D5BE29-7FEF-474F-8974-1A99CB431C04}"/>
              </a:ext>
            </a:extLst>
          </p:cNvPr>
          <p:cNvSpPr/>
          <p:nvPr/>
        </p:nvSpPr>
        <p:spPr>
          <a:xfrm rot="7207963">
            <a:off x="5505363" y="3644300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AF1AC77C-64A3-0547-8207-4C0F587FABA1}"/>
              </a:ext>
            </a:extLst>
          </p:cNvPr>
          <p:cNvSpPr txBox="1"/>
          <p:nvPr/>
        </p:nvSpPr>
        <p:spPr>
          <a:xfrm>
            <a:off x="658558" y="2101810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Cas9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C06A3355-97F3-4242-8222-BE21C6021B8C}"/>
              </a:ext>
            </a:extLst>
          </p:cNvPr>
          <p:cNvSpPr/>
          <p:nvPr/>
        </p:nvSpPr>
        <p:spPr>
          <a:xfrm>
            <a:off x="9401071" y="3048053"/>
            <a:ext cx="132411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/>
              <a:t>(3/3)NGG</a:t>
            </a:r>
          </a:p>
        </p:txBody>
      </p:sp>
      <p:sp>
        <p:nvSpPr>
          <p:cNvPr id="147" name="Rectangle 146">
            <a:extLst>
              <a:ext uri="{FF2B5EF4-FFF2-40B4-BE49-F238E27FC236}">
                <a16:creationId xmlns:a16="http://schemas.microsoft.com/office/drawing/2014/main" id="{03E4C78C-D812-8342-A1A8-5B51CEFE02DE}"/>
              </a:ext>
            </a:extLst>
          </p:cNvPr>
          <p:cNvSpPr/>
          <p:nvPr/>
        </p:nvSpPr>
        <p:spPr>
          <a:xfrm>
            <a:off x="9570909" y="2101810"/>
            <a:ext cx="984437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/>
              <a:t>Rebase</a:t>
            </a:r>
          </a:p>
          <a:p>
            <a:r>
              <a:rPr lang="en-US" dirty="0"/>
              <a:t>notation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499CAEB-15B9-4E45-8309-60CE60045023}"/>
              </a:ext>
            </a:extLst>
          </p:cNvPr>
          <p:cNvSpPr txBox="1"/>
          <p:nvPr/>
        </p:nvSpPr>
        <p:spPr>
          <a:xfrm>
            <a:off x="2054552" y="5430218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TTTV</a:t>
            </a:r>
            <a:r>
              <a:rPr lang="en-US" sz="2667" dirty="0">
                <a:latin typeface="Courier" pitchFamily="2" charset="0"/>
              </a:rPr>
              <a:t>ACGAATTCGAGCGAGACTACCTAT</a:t>
            </a:r>
          </a:p>
        </p:txBody>
      </p: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D9DC39BF-29B4-0243-AC61-7C92D792BAA0}"/>
              </a:ext>
            </a:extLst>
          </p:cNvPr>
          <p:cNvCxnSpPr>
            <a:cxnSpLocks/>
          </p:cNvCxnSpPr>
          <p:nvPr/>
        </p:nvCxnSpPr>
        <p:spPr>
          <a:xfrm>
            <a:off x="732398" y="5695484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2231C023-6753-9941-A641-68076D055FE7}"/>
              </a:ext>
            </a:extLst>
          </p:cNvPr>
          <p:cNvCxnSpPr>
            <a:cxnSpLocks/>
          </p:cNvCxnSpPr>
          <p:nvPr/>
        </p:nvCxnSpPr>
        <p:spPr>
          <a:xfrm>
            <a:off x="732398" y="5981678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>
            <a:extLst>
              <a:ext uri="{FF2B5EF4-FFF2-40B4-BE49-F238E27FC236}">
                <a16:creationId xmlns:a16="http://schemas.microsoft.com/office/drawing/2014/main" id="{5F2E4D78-56AB-644A-A5E6-8BB6F2697CB0}"/>
              </a:ext>
            </a:extLst>
          </p:cNvPr>
          <p:cNvSpPr txBox="1"/>
          <p:nvPr/>
        </p:nvSpPr>
        <p:spPr>
          <a:xfrm>
            <a:off x="2054552" y="5733414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AAAB</a:t>
            </a:r>
            <a:r>
              <a:rPr lang="en-US" sz="2667" dirty="0">
                <a:latin typeface="Courier" pitchFamily="2" charset="0"/>
              </a:rPr>
              <a:t>TGCTTAAGCTCGCTCTGATGGATA</a:t>
            </a:r>
            <a:endParaRPr lang="en-US" sz="2667" dirty="0">
              <a:solidFill>
                <a:schemeClr val="accent2">
                  <a:lumMod val="75000"/>
                </a:schemeClr>
              </a:solidFill>
              <a:latin typeface="Courier" pitchFamily="2" charset="0"/>
            </a:endParaRPr>
          </a:p>
        </p:txBody>
      </p:sp>
      <p:cxnSp>
        <p:nvCxnSpPr>
          <p:cNvPr id="47" name="Straight Connector 46">
            <a:extLst>
              <a:ext uri="{FF2B5EF4-FFF2-40B4-BE49-F238E27FC236}">
                <a16:creationId xmlns:a16="http://schemas.microsoft.com/office/drawing/2014/main" id="{8F8FAA71-480B-0D4B-92FE-4CD82A9B1882}"/>
              </a:ext>
            </a:extLst>
          </p:cNvPr>
          <p:cNvCxnSpPr>
            <a:cxnSpLocks/>
          </p:cNvCxnSpPr>
          <p:nvPr/>
        </p:nvCxnSpPr>
        <p:spPr>
          <a:xfrm>
            <a:off x="7873946" y="5695484"/>
            <a:ext cx="446511" cy="3394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>
            <a:extLst>
              <a:ext uri="{FF2B5EF4-FFF2-40B4-BE49-F238E27FC236}">
                <a16:creationId xmlns:a16="http://schemas.microsoft.com/office/drawing/2014/main" id="{F5EBC55A-EA89-7244-9756-D191DD8AB025}"/>
              </a:ext>
            </a:extLst>
          </p:cNvPr>
          <p:cNvSpPr txBox="1"/>
          <p:nvPr/>
        </p:nvSpPr>
        <p:spPr>
          <a:xfrm>
            <a:off x="706291" y="5317130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0CD569CC-6770-444A-8DD3-31AEBA938524}"/>
              </a:ext>
            </a:extLst>
          </p:cNvPr>
          <p:cNvSpPr txBox="1"/>
          <p:nvPr/>
        </p:nvSpPr>
        <p:spPr>
          <a:xfrm>
            <a:off x="706291" y="598268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D3037053-C18D-4F47-8E75-1CDE92555D35}"/>
              </a:ext>
            </a:extLst>
          </p:cNvPr>
          <p:cNvSpPr txBox="1"/>
          <p:nvPr/>
        </p:nvSpPr>
        <p:spPr>
          <a:xfrm>
            <a:off x="8273677" y="5312434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90B68C8-E2FA-0541-8B61-FA8EBB2D6C69}"/>
              </a:ext>
            </a:extLst>
          </p:cNvPr>
          <p:cNvSpPr txBox="1"/>
          <p:nvPr/>
        </p:nvSpPr>
        <p:spPr>
          <a:xfrm>
            <a:off x="8273677" y="598167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53" name="Triangle 52">
            <a:extLst>
              <a:ext uri="{FF2B5EF4-FFF2-40B4-BE49-F238E27FC236}">
                <a16:creationId xmlns:a16="http://schemas.microsoft.com/office/drawing/2014/main" id="{6A142DF8-664E-5048-AF47-C31A199AF81D}"/>
              </a:ext>
            </a:extLst>
          </p:cNvPr>
          <p:cNvSpPr/>
          <p:nvPr/>
        </p:nvSpPr>
        <p:spPr>
          <a:xfrm rot="10800000">
            <a:off x="6724858" y="5312434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riangle 53">
            <a:extLst>
              <a:ext uri="{FF2B5EF4-FFF2-40B4-BE49-F238E27FC236}">
                <a16:creationId xmlns:a16="http://schemas.microsoft.com/office/drawing/2014/main" id="{E4AD3D69-6B1C-954D-89F6-62FE01AF3997}"/>
              </a:ext>
            </a:extLst>
          </p:cNvPr>
          <p:cNvSpPr/>
          <p:nvPr/>
        </p:nvSpPr>
        <p:spPr>
          <a:xfrm rot="7207963">
            <a:off x="7539191" y="6225889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9B529C2C-C7B6-804F-8F3D-0B694AFA3F2B}"/>
              </a:ext>
            </a:extLst>
          </p:cNvPr>
          <p:cNvSpPr/>
          <p:nvPr/>
        </p:nvSpPr>
        <p:spPr>
          <a:xfrm>
            <a:off x="9274280" y="5632006"/>
            <a:ext cx="1552225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/>
              <a:t>TTTV(19/23)</a:t>
            </a: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F90F5381-04D0-324D-B954-C7FFF33D089F}"/>
              </a:ext>
            </a:extLst>
          </p:cNvPr>
          <p:cNvSpPr txBox="1"/>
          <p:nvPr/>
        </p:nvSpPr>
        <p:spPr>
          <a:xfrm>
            <a:off x="658558" y="4784587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Cas12a</a:t>
            </a:r>
          </a:p>
        </p:txBody>
      </p: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B29DBD5D-8CB3-A74D-BE90-3E883D3C7023}"/>
              </a:ext>
            </a:extLst>
          </p:cNvPr>
          <p:cNvCxnSpPr>
            <a:cxnSpLocks/>
          </p:cNvCxnSpPr>
          <p:nvPr/>
        </p:nvCxnSpPr>
        <p:spPr>
          <a:xfrm>
            <a:off x="7873946" y="5980196"/>
            <a:ext cx="446511" cy="3394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56A7314F-7DD3-9C49-8BBF-7EBEE639F593}"/>
              </a:ext>
            </a:extLst>
          </p:cNvPr>
          <p:cNvSpPr txBox="1"/>
          <p:nvPr/>
        </p:nvSpPr>
        <p:spPr>
          <a:xfrm>
            <a:off x="386939" y="501272"/>
            <a:ext cx="835600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/>
              <a:t>CRISPR nucleases have </a:t>
            </a:r>
            <a:r>
              <a:rPr lang="en-US" sz="2500" dirty="0">
                <a:latin typeface="Courier" pitchFamily="2" charset="0"/>
              </a:rPr>
              <a:t>Nuclease</a:t>
            </a:r>
            <a:r>
              <a:rPr lang="en-US" sz="2500" dirty="0"/>
              <a:t>-like properties</a:t>
            </a:r>
          </a:p>
          <a:p>
            <a:r>
              <a:rPr lang="en-US" sz="2500" dirty="0">
                <a:sym typeface="Wingdings" pitchFamily="2" charset="2"/>
              </a:rPr>
              <a:t> PAM sequences are the Nuclease motifs</a:t>
            </a:r>
            <a:endParaRPr lang="en-US" sz="2500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8FD82FE-AB8A-5648-8965-6B2A93419B70}"/>
              </a:ext>
            </a:extLst>
          </p:cNvPr>
          <p:cNvSpPr txBox="1"/>
          <p:nvPr/>
        </p:nvSpPr>
        <p:spPr>
          <a:xfrm>
            <a:off x="5553195" y="2232783"/>
            <a:ext cx="1954228" cy="6835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solidFill>
                  <a:schemeClr val="accent2">
                    <a:lumMod val="75000"/>
                  </a:schemeClr>
                </a:solidFill>
              </a:rPr>
              <a:t>PAM </a:t>
            </a:r>
          </a:p>
          <a:p>
            <a:pPr algn="ctr"/>
            <a:r>
              <a:rPr lang="en-US" sz="1921" dirty="0">
                <a:solidFill>
                  <a:schemeClr val="accent2">
                    <a:lumMod val="75000"/>
                  </a:schemeClr>
                </a:solidFill>
              </a:rPr>
              <a:t>sequence</a:t>
            </a:r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56E6A457-AE44-F045-B055-B6A4EE2AA44C}"/>
              </a:ext>
            </a:extLst>
          </p:cNvPr>
          <p:cNvSpPr txBox="1"/>
          <p:nvPr/>
        </p:nvSpPr>
        <p:spPr>
          <a:xfrm>
            <a:off x="1586519" y="4802930"/>
            <a:ext cx="1954228" cy="6835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solidFill>
                  <a:schemeClr val="accent2">
                    <a:lumMod val="75000"/>
                  </a:schemeClr>
                </a:solidFill>
              </a:rPr>
              <a:t>PAM </a:t>
            </a:r>
          </a:p>
          <a:p>
            <a:pPr algn="ctr"/>
            <a:r>
              <a:rPr lang="en-US" sz="1921" dirty="0">
                <a:solidFill>
                  <a:schemeClr val="accent2">
                    <a:lumMod val="75000"/>
                  </a:schemeClr>
                </a:solidFill>
              </a:rPr>
              <a:t>sequence</a:t>
            </a:r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AD2EE4BA-90D7-454F-9D76-2A91FA9EE8C4}"/>
              </a:ext>
            </a:extLst>
          </p:cNvPr>
          <p:cNvSpPr txBox="1"/>
          <p:nvPr/>
        </p:nvSpPr>
        <p:spPr>
          <a:xfrm>
            <a:off x="3329428" y="7832655"/>
            <a:ext cx="6790857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/>
              <a:t>CRISPR nucleases are RNA-guided nucleases</a:t>
            </a:r>
          </a:p>
          <a:p>
            <a:r>
              <a:rPr lang="en-US" sz="2500" dirty="0">
                <a:sym typeface="Wingdings" pitchFamily="2" charset="2"/>
              </a:rPr>
              <a:t> Need more information related to gRNAs</a:t>
            </a:r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92670632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TextBox 147">
            <a:extLst>
              <a:ext uri="{FF2B5EF4-FFF2-40B4-BE49-F238E27FC236}">
                <a16:creationId xmlns:a16="http://schemas.microsoft.com/office/drawing/2014/main" id="{C76E5DEF-71A0-674D-8D53-9AA9D387D7D5}"/>
              </a:ext>
            </a:extLst>
          </p:cNvPr>
          <p:cNvSpPr txBox="1"/>
          <p:nvPr/>
        </p:nvSpPr>
        <p:spPr>
          <a:xfrm>
            <a:off x="2480076" y="4333473"/>
            <a:ext cx="601264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 err="1">
                <a:latin typeface="Courier" pitchFamily="2" charset="0"/>
              </a:rPr>
              <a:t>CrisprNuclease</a:t>
            </a:r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15077340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2904749" y="2868506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CCT</a:t>
            </a:r>
            <a:r>
              <a:rPr lang="en-US" sz="2667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ACGAACGTTTGAGAG</a:t>
            </a:r>
            <a:r>
              <a:rPr lang="en-US" sz="2667" dirty="0">
                <a:solidFill>
                  <a:schemeClr val="accent4">
                    <a:lumMod val="40000"/>
                    <a:lumOff val="60000"/>
                  </a:schemeClr>
                </a:solidFill>
                <a:latin typeface="Courier" pitchFamily="2" charset="0"/>
              </a:rPr>
              <a:t>CG</a:t>
            </a:r>
            <a:r>
              <a:rPr lang="en-US" sz="2667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AGA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NGG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841051F-183B-1346-A02C-CF36ACF4759D}"/>
              </a:ext>
            </a:extLst>
          </p:cNvPr>
          <p:cNvCxnSpPr>
            <a:cxnSpLocks/>
          </p:cNvCxnSpPr>
          <p:nvPr/>
        </p:nvCxnSpPr>
        <p:spPr>
          <a:xfrm>
            <a:off x="1582595" y="3133772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D14390D-9573-974A-921A-0384ACF1E103}"/>
              </a:ext>
            </a:extLst>
          </p:cNvPr>
          <p:cNvCxnSpPr>
            <a:cxnSpLocks/>
          </p:cNvCxnSpPr>
          <p:nvPr/>
        </p:nvCxnSpPr>
        <p:spPr>
          <a:xfrm>
            <a:off x="1582595" y="3419966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>
            <a:extLst>
              <a:ext uri="{FF2B5EF4-FFF2-40B4-BE49-F238E27FC236}">
                <a16:creationId xmlns:a16="http://schemas.microsoft.com/office/drawing/2014/main" id="{1A995131-624B-0644-9A86-6C25C72DC36A}"/>
              </a:ext>
            </a:extLst>
          </p:cNvPr>
          <p:cNvSpPr txBox="1"/>
          <p:nvPr/>
        </p:nvSpPr>
        <p:spPr>
          <a:xfrm>
            <a:off x="2904749" y="3171702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GGATGCTTGCAAACTCTCGCTCT</a:t>
            </a:r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NCC</a:t>
            </a: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AEDBA500-1C58-104D-92B3-115A3E55122A}"/>
              </a:ext>
            </a:extLst>
          </p:cNvPr>
          <p:cNvCxnSpPr/>
          <p:nvPr/>
        </p:nvCxnSpPr>
        <p:spPr>
          <a:xfrm>
            <a:off x="8320315" y="3137166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A75BE3C-87A6-2B45-8F50-B5CFCF7A1A47}"/>
              </a:ext>
            </a:extLst>
          </p:cNvPr>
          <p:cNvCxnSpPr/>
          <p:nvPr/>
        </p:nvCxnSpPr>
        <p:spPr>
          <a:xfrm>
            <a:off x="8320315" y="3423360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TextBox 19">
            <a:extLst>
              <a:ext uri="{FF2B5EF4-FFF2-40B4-BE49-F238E27FC236}">
                <a16:creationId xmlns:a16="http://schemas.microsoft.com/office/drawing/2014/main" id="{FA5D2918-244F-8542-9655-489B690ABB50}"/>
              </a:ext>
            </a:extLst>
          </p:cNvPr>
          <p:cNvSpPr txBox="1"/>
          <p:nvPr/>
        </p:nvSpPr>
        <p:spPr>
          <a:xfrm>
            <a:off x="2938365" y="5993715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TTTV</a:t>
            </a:r>
            <a:r>
              <a:rPr lang="en-US" sz="2667" dirty="0">
                <a:solidFill>
                  <a:schemeClr val="accent4">
                    <a:lumMod val="40000"/>
                    <a:lumOff val="60000"/>
                  </a:schemeClr>
                </a:solidFill>
                <a:latin typeface="Courier" pitchFamily="2" charset="0"/>
              </a:rPr>
              <a:t>GGCTTGCAAACTCTCGCTCTACA</a:t>
            </a:r>
            <a:r>
              <a:rPr lang="en-US" sz="2667" dirty="0">
                <a:latin typeface="Courier" pitchFamily="2" charset="0"/>
              </a:rPr>
              <a:t>CCT</a:t>
            </a:r>
          </a:p>
        </p:txBody>
      </p:sp>
      <p:cxnSp>
        <p:nvCxnSpPr>
          <p:cNvPr id="21" name="Straight Connector 20">
            <a:extLst>
              <a:ext uri="{FF2B5EF4-FFF2-40B4-BE49-F238E27FC236}">
                <a16:creationId xmlns:a16="http://schemas.microsoft.com/office/drawing/2014/main" id="{53894CD2-9299-B24B-A26A-8703F2812769}"/>
              </a:ext>
            </a:extLst>
          </p:cNvPr>
          <p:cNvCxnSpPr>
            <a:cxnSpLocks/>
          </p:cNvCxnSpPr>
          <p:nvPr/>
        </p:nvCxnSpPr>
        <p:spPr>
          <a:xfrm>
            <a:off x="1860875" y="6307981"/>
            <a:ext cx="115455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>
            <a:extLst>
              <a:ext uri="{FF2B5EF4-FFF2-40B4-BE49-F238E27FC236}">
                <a16:creationId xmlns:a16="http://schemas.microsoft.com/office/drawing/2014/main" id="{C2E13041-1265-A241-B08E-16FE1F93CDCA}"/>
              </a:ext>
            </a:extLst>
          </p:cNvPr>
          <p:cNvCxnSpPr>
            <a:cxnSpLocks/>
          </p:cNvCxnSpPr>
          <p:nvPr/>
        </p:nvCxnSpPr>
        <p:spPr>
          <a:xfrm>
            <a:off x="1860875" y="6594176"/>
            <a:ext cx="115455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F10BC938-5E7D-BA46-8DEF-593BE65541B1}"/>
              </a:ext>
            </a:extLst>
          </p:cNvPr>
          <p:cNvSpPr txBox="1"/>
          <p:nvPr/>
        </p:nvSpPr>
        <p:spPr>
          <a:xfrm>
            <a:off x="2938365" y="6332843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AAAB</a:t>
            </a:r>
            <a:r>
              <a:rPr lang="en-US" sz="2667" dirty="0">
                <a:latin typeface="Courier" pitchFamily="2" charset="0"/>
              </a:rPr>
              <a:t>CCGAACGTTTGAGAGCGAGATGTGGA</a:t>
            </a:r>
            <a:endParaRPr lang="en-US" sz="2667" dirty="0">
              <a:solidFill>
                <a:schemeClr val="accent2">
                  <a:lumMod val="75000"/>
                </a:schemeClr>
              </a:solidFill>
              <a:latin typeface="Courier" pitchFamily="2" charset="0"/>
            </a:endParaRP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8B4CC058-AAF1-6846-98F8-99FFF28865A1}"/>
              </a:ext>
            </a:extLst>
          </p:cNvPr>
          <p:cNvCxnSpPr>
            <a:cxnSpLocks/>
          </p:cNvCxnSpPr>
          <p:nvPr/>
        </p:nvCxnSpPr>
        <p:spPr>
          <a:xfrm>
            <a:off x="9288879" y="6307981"/>
            <a:ext cx="954842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CA255827-EAEB-7249-9756-883910B95D00}"/>
              </a:ext>
            </a:extLst>
          </p:cNvPr>
          <p:cNvCxnSpPr>
            <a:cxnSpLocks/>
          </p:cNvCxnSpPr>
          <p:nvPr/>
        </p:nvCxnSpPr>
        <p:spPr>
          <a:xfrm>
            <a:off x="9288879" y="6594176"/>
            <a:ext cx="954842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C6D9D5C4-E820-1143-9AF7-E729ADCCB573}"/>
              </a:ext>
            </a:extLst>
          </p:cNvPr>
          <p:cNvSpPr txBox="1"/>
          <p:nvPr/>
        </p:nvSpPr>
        <p:spPr>
          <a:xfrm>
            <a:off x="260308" y="308326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Cas9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D78BE1D-0F56-4A49-937E-7527EF75579F}"/>
              </a:ext>
            </a:extLst>
          </p:cNvPr>
          <p:cNvSpPr txBox="1"/>
          <p:nvPr/>
        </p:nvSpPr>
        <p:spPr>
          <a:xfrm>
            <a:off x="281772" y="6291791"/>
            <a:ext cx="1059349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Cas12a</a:t>
            </a:r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3521132D-064C-F841-8934-E343B5DC7D1C}"/>
              </a:ext>
            </a:extLst>
          </p:cNvPr>
          <p:cNvSpPr txBox="1"/>
          <p:nvPr/>
        </p:nvSpPr>
        <p:spPr>
          <a:xfrm>
            <a:off x="1556488" y="2755418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A6EE7B19-AFED-424D-98B2-F1246B885235}"/>
              </a:ext>
            </a:extLst>
          </p:cNvPr>
          <p:cNvSpPr txBox="1"/>
          <p:nvPr/>
        </p:nvSpPr>
        <p:spPr>
          <a:xfrm>
            <a:off x="1556488" y="3420974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303CB4A4-B92B-2C4C-B134-3036AB4706EB}"/>
              </a:ext>
            </a:extLst>
          </p:cNvPr>
          <p:cNvSpPr txBox="1"/>
          <p:nvPr/>
        </p:nvSpPr>
        <p:spPr>
          <a:xfrm>
            <a:off x="9447070" y="275172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924FC50-4404-AD47-AFA0-7622B5468AAA}"/>
              </a:ext>
            </a:extLst>
          </p:cNvPr>
          <p:cNvSpPr txBox="1"/>
          <p:nvPr/>
        </p:nvSpPr>
        <p:spPr>
          <a:xfrm>
            <a:off x="9447070" y="3420974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8D920D08-EF6E-824A-96C1-A2B573CB3FBE}"/>
              </a:ext>
            </a:extLst>
          </p:cNvPr>
          <p:cNvSpPr txBox="1"/>
          <p:nvPr/>
        </p:nvSpPr>
        <p:spPr>
          <a:xfrm>
            <a:off x="1891962" y="5969392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5F96485B-0B6F-054D-B2CD-98C36793A6BB}"/>
              </a:ext>
            </a:extLst>
          </p:cNvPr>
          <p:cNvSpPr txBox="1"/>
          <p:nvPr/>
        </p:nvSpPr>
        <p:spPr>
          <a:xfrm>
            <a:off x="1891962" y="656992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45139DBA-9B05-7D48-8B02-BB8C5C1AAB2D}"/>
              </a:ext>
            </a:extLst>
          </p:cNvPr>
          <p:cNvSpPr txBox="1"/>
          <p:nvPr/>
        </p:nvSpPr>
        <p:spPr>
          <a:xfrm>
            <a:off x="9891987" y="5965705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EA678000-B550-A149-A333-1926FFF5049B}"/>
              </a:ext>
            </a:extLst>
          </p:cNvPr>
          <p:cNvSpPr txBox="1"/>
          <p:nvPr/>
        </p:nvSpPr>
        <p:spPr>
          <a:xfrm>
            <a:off x="9891987" y="656992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106" name="Triangle 105">
            <a:extLst>
              <a:ext uri="{FF2B5EF4-FFF2-40B4-BE49-F238E27FC236}">
                <a16:creationId xmlns:a16="http://schemas.microsoft.com/office/drawing/2014/main" id="{B078EAAA-6D08-D244-B1A5-4168E8546771}"/>
              </a:ext>
            </a:extLst>
          </p:cNvPr>
          <p:cNvSpPr/>
          <p:nvPr/>
        </p:nvSpPr>
        <p:spPr>
          <a:xfrm rot="10800000">
            <a:off x="6967631" y="2768819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Triangle 106">
            <a:extLst>
              <a:ext uri="{FF2B5EF4-FFF2-40B4-BE49-F238E27FC236}">
                <a16:creationId xmlns:a16="http://schemas.microsoft.com/office/drawing/2014/main" id="{6C179DDC-24CC-3F4D-B6DE-164160B1EF88}"/>
              </a:ext>
            </a:extLst>
          </p:cNvPr>
          <p:cNvSpPr/>
          <p:nvPr/>
        </p:nvSpPr>
        <p:spPr>
          <a:xfrm rot="10800000">
            <a:off x="7616853" y="5904228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2" name="Triangle 111">
            <a:extLst>
              <a:ext uri="{FF2B5EF4-FFF2-40B4-BE49-F238E27FC236}">
                <a16:creationId xmlns:a16="http://schemas.microsoft.com/office/drawing/2014/main" id="{02720115-A413-7F4A-B3BE-EA5E4D35F2E1}"/>
              </a:ext>
            </a:extLst>
          </p:cNvPr>
          <p:cNvSpPr/>
          <p:nvPr/>
        </p:nvSpPr>
        <p:spPr>
          <a:xfrm rot="7117639">
            <a:off x="8441658" y="6833337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TextBox 112">
            <a:extLst>
              <a:ext uri="{FF2B5EF4-FFF2-40B4-BE49-F238E27FC236}">
                <a16:creationId xmlns:a16="http://schemas.microsoft.com/office/drawing/2014/main" id="{70A7B392-3263-7D47-8357-D7A9F096D163}"/>
              </a:ext>
            </a:extLst>
          </p:cNvPr>
          <p:cNvSpPr txBox="1"/>
          <p:nvPr/>
        </p:nvSpPr>
        <p:spPr>
          <a:xfrm>
            <a:off x="112659" y="208645"/>
            <a:ext cx="890260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 err="1">
                <a:latin typeface="Courier" pitchFamily="2" charset="0"/>
              </a:rPr>
              <a:t>CrisprNuclease</a:t>
            </a:r>
            <a:r>
              <a:rPr lang="en-US" sz="2500" dirty="0"/>
              <a:t> class:</a:t>
            </a:r>
          </a:p>
          <a:p>
            <a:pPr marL="342900" indent="-342900">
              <a:buFontTx/>
              <a:buChar char="-"/>
            </a:pPr>
            <a:r>
              <a:rPr lang="en-US" sz="2500" dirty="0"/>
              <a:t>Child class of </a:t>
            </a:r>
            <a:r>
              <a:rPr lang="en-US" sz="2500" dirty="0">
                <a:latin typeface="Courier" pitchFamily="2" charset="0"/>
              </a:rPr>
              <a:t>Nuclease</a:t>
            </a:r>
          </a:p>
          <a:p>
            <a:pPr marL="342900" indent="-342900">
              <a:buFontTx/>
              <a:buChar char="-"/>
            </a:pPr>
            <a:r>
              <a:rPr lang="en-US" sz="2500" dirty="0"/>
              <a:t>Additional spacer sequence info:</a:t>
            </a:r>
          </a:p>
          <a:p>
            <a:pPr marL="800100" lvl="1" indent="-342900">
              <a:buFontTx/>
              <a:buChar char="-"/>
            </a:pP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  <a:t>Location with respect to the </a:t>
            </a:r>
            <a:r>
              <a:rPr lang="en-US" sz="2500" dirty="0">
                <a:latin typeface="Courier" pitchFamily="2" charset="0"/>
              </a:rPr>
              <a:t>Nuclease </a:t>
            </a: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  <a:t>motif (5’ or 3’)</a:t>
            </a:r>
          </a:p>
          <a:p>
            <a:pPr marL="800100" lvl="1" indent="-342900">
              <a:buFontTx/>
              <a:buChar char="-"/>
            </a:pP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  <a:t>Gap between spacer and PAM</a:t>
            </a:r>
          </a:p>
          <a:p>
            <a:pPr marL="800100" lvl="1" indent="-342900">
              <a:buFontTx/>
              <a:buChar char="-"/>
            </a:pP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  <a:t>Length of the spacer sequence</a:t>
            </a:r>
          </a:p>
        </p:txBody>
      </p:sp>
      <p:sp>
        <p:nvSpPr>
          <p:cNvPr id="2" name="Left Brace 1">
            <a:extLst>
              <a:ext uri="{FF2B5EF4-FFF2-40B4-BE49-F238E27FC236}">
                <a16:creationId xmlns:a16="http://schemas.microsoft.com/office/drawing/2014/main" id="{325288F5-C163-BD45-BFB5-0030032C8AB4}"/>
              </a:ext>
            </a:extLst>
          </p:cNvPr>
          <p:cNvSpPr/>
          <p:nvPr/>
        </p:nvSpPr>
        <p:spPr>
          <a:xfrm rot="16200000">
            <a:off x="5324746" y="1994777"/>
            <a:ext cx="559722" cy="4024490"/>
          </a:xfrm>
          <a:prstGeom prst="leftBrac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7" name="Triangle 116">
            <a:extLst>
              <a:ext uri="{FF2B5EF4-FFF2-40B4-BE49-F238E27FC236}">
                <a16:creationId xmlns:a16="http://schemas.microsoft.com/office/drawing/2014/main" id="{A34A0746-6DE7-7443-8980-85488035EC9C}"/>
              </a:ext>
            </a:extLst>
          </p:cNvPr>
          <p:cNvSpPr/>
          <p:nvPr/>
        </p:nvSpPr>
        <p:spPr>
          <a:xfrm rot="7117639">
            <a:off x="7007016" y="3642948"/>
            <a:ext cx="198783" cy="171365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8" name="TextBox 117">
            <a:extLst>
              <a:ext uri="{FF2B5EF4-FFF2-40B4-BE49-F238E27FC236}">
                <a16:creationId xmlns:a16="http://schemas.microsoft.com/office/drawing/2014/main" id="{3985777B-8010-274E-8BFA-0A21F8EE6B90}"/>
              </a:ext>
            </a:extLst>
          </p:cNvPr>
          <p:cNvSpPr txBox="1"/>
          <p:nvPr/>
        </p:nvSpPr>
        <p:spPr>
          <a:xfrm>
            <a:off x="4405484" y="4376370"/>
            <a:ext cx="2823752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20nt spacer sequence</a:t>
            </a:r>
          </a:p>
        </p:txBody>
      </p:sp>
      <p:sp>
        <p:nvSpPr>
          <p:cNvPr id="128" name="Left Brace 127">
            <a:extLst>
              <a:ext uri="{FF2B5EF4-FFF2-40B4-BE49-F238E27FC236}">
                <a16:creationId xmlns:a16="http://schemas.microsoft.com/office/drawing/2014/main" id="{B43E4199-CA8E-A14A-A01C-1E54E938D9C6}"/>
              </a:ext>
            </a:extLst>
          </p:cNvPr>
          <p:cNvSpPr/>
          <p:nvPr/>
        </p:nvSpPr>
        <p:spPr>
          <a:xfrm rot="16200000">
            <a:off x="5951869" y="5025446"/>
            <a:ext cx="559722" cy="4633694"/>
          </a:xfrm>
          <a:prstGeom prst="leftBrac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9" name="TextBox 128">
            <a:extLst>
              <a:ext uri="{FF2B5EF4-FFF2-40B4-BE49-F238E27FC236}">
                <a16:creationId xmlns:a16="http://schemas.microsoft.com/office/drawing/2014/main" id="{EF2F6550-CF4F-7443-96FE-AFE8C1A17147}"/>
              </a:ext>
            </a:extLst>
          </p:cNvPr>
          <p:cNvSpPr txBox="1"/>
          <p:nvPr/>
        </p:nvSpPr>
        <p:spPr>
          <a:xfrm>
            <a:off x="5000005" y="7692939"/>
            <a:ext cx="2716239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23nt spacer sequence</a:t>
            </a:r>
          </a:p>
        </p:txBody>
      </p:sp>
      <p:sp>
        <p:nvSpPr>
          <p:cNvPr id="130" name="TextBox 129">
            <a:extLst>
              <a:ext uri="{FF2B5EF4-FFF2-40B4-BE49-F238E27FC236}">
                <a16:creationId xmlns:a16="http://schemas.microsoft.com/office/drawing/2014/main" id="{5F5CB493-2D6E-F240-B695-E3CCE0C23F48}"/>
              </a:ext>
            </a:extLst>
          </p:cNvPr>
          <p:cNvSpPr txBox="1"/>
          <p:nvPr/>
        </p:nvSpPr>
        <p:spPr>
          <a:xfrm>
            <a:off x="2451256" y="5357641"/>
            <a:ext cx="1954228" cy="6835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solidFill>
                  <a:schemeClr val="accent2">
                    <a:lumMod val="75000"/>
                  </a:schemeClr>
                </a:solidFill>
              </a:rPr>
              <a:t>PAM </a:t>
            </a:r>
          </a:p>
          <a:p>
            <a:pPr algn="ctr"/>
            <a:r>
              <a:rPr lang="en-US" sz="1921" dirty="0">
                <a:solidFill>
                  <a:schemeClr val="accent2">
                    <a:lumMod val="75000"/>
                  </a:schemeClr>
                </a:solidFill>
              </a:rPr>
              <a:t>sequence</a:t>
            </a:r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ACA35760-BF14-EE49-8D55-6E428CB2AE7B}"/>
              </a:ext>
            </a:extLst>
          </p:cNvPr>
          <p:cNvSpPr txBox="1"/>
          <p:nvPr/>
        </p:nvSpPr>
        <p:spPr>
          <a:xfrm>
            <a:off x="7014220" y="2224581"/>
            <a:ext cx="1954228" cy="6835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921" dirty="0">
                <a:solidFill>
                  <a:schemeClr val="accent2">
                    <a:lumMod val="75000"/>
                  </a:schemeClr>
                </a:solidFill>
              </a:rPr>
              <a:t>PAM </a:t>
            </a:r>
          </a:p>
          <a:p>
            <a:pPr algn="ctr"/>
            <a:r>
              <a:rPr lang="en-US" sz="1921" dirty="0">
                <a:solidFill>
                  <a:schemeClr val="accent2">
                    <a:lumMod val="75000"/>
                  </a:schemeClr>
                </a:solidFill>
              </a:rPr>
              <a:t>sequence</a:t>
            </a:r>
          </a:p>
        </p:txBody>
      </p:sp>
    </p:spTree>
    <p:extLst>
      <p:ext uri="{BB962C8B-B14F-4D97-AF65-F5344CB8AC3E}">
        <p14:creationId xmlns:p14="http://schemas.microsoft.com/office/powerpoint/2010/main" val="2356076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TextBox 147">
            <a:extLst>
              <a:ext uri="{FF2B5EF4-FFF2-40B4-BE49-F238E27FC236}">
                <a16:creationId xmlns:a16="http://schemas.microsoft.com/office/drawing/2014/main" id="{C76E5DEF-71A0-674D-8D53-9AA9D387D7D5}"/>
              </a:ext>
            </a:extLst>
          </p:cNvPr>
          <p:cNvSpPr txBox="1"/>
          <p:nvPr/>
        </p:nvSpPr>
        <p:spPr>
          <a:xfrm>
            <a:off x="2494364" y="4333473"/>
            <a:ext cx="6012647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 err="1">
                <a:latin typeface="Courier" pitchFamily="2" charset="0"/>
              </a:rPr>
              <a:t>CrisprNucleaseWithBaseEditor</a:t>
            </a:r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315214647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TextBox 112">
            <a:extLst>
              <a:ext uri="{FF2B5EF4-FFF2-40B4-BE49-F238E27FC236}">
                <a16:creationId xmlns:a16="http://schemas.microsoft.com/office/drawing/2014/main" id="{70A7B392-3263-7D47-8357-D7A9F096D163}"/>
              </a:ext>
            </a:extLst>
          </p:cNvPr>
          <p:cNvSpPr txBox="1"/>
          <p:nvPr/>
        </p:nvSpPr>
        <p:spPr>
          <a:xfrm>
            <a:off x="412696" y="365808"/>
            <a:ext cx="10560103" cy="27853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 err="1">
                <a:latin typeface="Courier" pitchFamily="2" charset="0"/>
              </a:rPr>
              <a:t>CrisprNucleaseWithBaseEditor</a:t>
            </a:r>
            <a:r>
              <a:rPr lang="en-US" sz="2500" dirty="0"/>
              <a:t> class:</a:t>
            </a:r>
          </a:p>
          <a:p>
            <a:pPr marL="342900" indent="-342900">
              <a:buFontTx/>
              <a:buChar char="-"/>
            </a:pPr>
            <a:r>
              <a:rPr lang="en-US" sz="2500" dirty="0"/>
              <a:t>Child class of </a:t>
            </a:r>
            <a:r>
              <a:rPr lang="en-US" sz="2500" dirty="0" err="1">
                <a:latin typeface="Courier" pitchFamily="2" charset="0"/>
              </a:rPr>
              <a:t>CrisprNuclease</a:t>
            </a:r>
            <a:endParaRPr lang="en-US" sz="2500" dirty="0">
              <a:latin typeface="Courier" pitchFamily="2" charset="0"/>
            </a:endParaRPr>
          </a:p>
          <a:p>
            <a:pPr marL="342900" indent="-342900">
              <a:buFontTx/>
              <a:buChar char="-"/>
            </a:pPr>
            <a:r>
              <a:rPr lang="en-US" sz="2500" dirty="0"/>
              <a:t>Additional base editing info:</a:t>
            </a:r>
          </a:p>
          <a:p>
            <a:pPr marL="800100" lvl="1" indent="-342900">
              <a:buFontTx/>
              <a:buChar char="-"/>
            </a:pP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  <a:t>Substitution(s) (C-&gt;T, C-&gt;A) +weights</a:t>
            </a:r>
          </a:p>
          <a:p>
            <a:pPr marL="800100" lvl="1" indent="-342900">
              <a:buFontTx/>
              <a:buChar char="-"/>
            </a:pP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  <a:t>Strand relative to gRNA on which substitutions occur (original, opposite, or same)</a:t>
            </a:r>
          </a:p>
          <a:p>
            <a:pPr marL="800100" lvl="1" indent="-342900">
              <a:buFontTx/>
              <a:buChar char="-"/>
            </a:pPr>
            <a:r>
              <a:rPr lang="en-US" sz="2500" dirty="0">
                <a:latin typeface="Calibri" panose="020F0502020204030204" pitchFamily="34" charset="0"/>
                <a:cs typeface="Calibri" panose="020F0502020204030204" pitchFamily="34" charset="0"/>
              </a:rPr>
              <a:t>Editing window relative to PAM sequence (e.g. -18 to -12) + weights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0F8B266E-B3B9-5F4A-8BE7-16C18C3BED28}"/>
              </a:ext>
            </a:extLst>
          </p:cNvPr>
          <p:cNvSpPr txBox="1"/>
          <p:nvPr/>
        </p:nvSpPr>
        <p:spPr>
          <a:xfrm>
            <a:off x="4104380" y="6226730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4">
                    <a:lumMod val="75000"/>
                  </a:schemeClr>
                </a:solidFill>
                <a:latin typeface="Courier" pitchFamily="2" charset="0"/>
              </a:rPr>
              <a:t>ACGGACGUUUGAGAGCGAGA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4343CC1E-4C89-1F45-8320-0472252A7D12}"/>
              </a:ext>
            </a:extLst>
          </p:cNvPr>
          <p:cNvSpPr txBox="1"/>
          <p:nvPr/>
        </p:nvSpPr>
        <p:spPr>
          <a:xfrm>
            <a:off x="4104380" y="4676425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A</a:t>
            </a:r>
            <a:r>
              <a:rPr lang="en-US" sz="2667" dirty="0">
                <a:solidFill>
                  <a:srgbClr val="F89051"/>
                </a:solidFill>
                <a:latin typeface="Courier" pitchFamily="2" charset="0"/>
              </a:rPr>
              <a:t>CG</a:t>
            </a:r>
            <a:r>
              <a:rPr lang="en-US" sz="2667" dirty="0">
                <a:solidFill>
                  <a:srgbClr val="FF0000"/>
                </a:solidFill>
                <a:latin typeface="Courier" pitchFamily="2" charset="0"/>
              </a:rPr>
              <a:t>CACGT</a:t>
            </a:r>
            <a:r>
              <a:rPr lang="en-US" sz="2667" dirty="0">
                <a:solidFill>
                  <a:srgbClr val="F89051"/>
                </a:solidFill>
                <a:latin typeface="Courier" pitchFamily="2" charset="0"/>
              </a:rPr>
              <a:t>TT</a:t>
            </a:r>
            <a:r>
              <a:rPr lang="en-US" sz="2667" dirty="0">
                <a:latin typeface="Courier" pitchFamily="2" charset="0"/>
              </a:rPr>
              <a:t>GAGAGCGAGA</a:t>
            </a:r>
          </a:p>
        </p:txBody>
      </p: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0B9DA3D0-D782-B347-99A3-A81691C20154}"/>
              </a:ext>
            </a:extLst>
          </p:cNvPr>
          <p:cNvCxnSpPr>
            <a:cxnSpLocks/>
          </p:cNvCxnSpPr>
          <p:nvPr/>
        </p:nvCxnSpPr>
        <p:spPr>
          <a:xfrm>
            <a:off x="2759780" y="4927984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23A4EE93-0825-C445-9523-1646FFB950BD}"/>
              </a:ext>
            </a:extLst>
          </p:cNvPr>
          <p:cNvCxnSpPr>
            <a:cxnSpLocks/>
          </p:cNvCxnSpPr>
          <p:nvPr/>
        </p:nvCxnSpPr>
        <p:spPr>
          <a:xfrm>
            <a:off x="3803234" y="5955486"/>
            <a:ext cx="33518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>
            <a:extLst>
              <a:ext uri="{FF2B5EF4-FFF2-40B4-BE49-F238E27FC236}">
                <a16:creationId xmlns:a16="http://schemas.microsoft.com/office/drawing/2014/main" id="{219E7109-DCA0-564F-ACE1-C06FD8FA4554}"/>
              </a:ext>
            </a:extLst>
          </p:cNvPr>
          <p:cNvSpPr txBox="1"/>
          <p:nvPr/>
        </p:nvSpPr>
        <p:spPr>
          <a:xfrm>
            <a:off x="4081331" y="5720652"/>
            <a:ext cx="7144512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latin typeface="Courier" pitchFamily="2" charset="0"/>
              </a:rPr>
              <a:t>TGCCTGCAAACTCTCGCTCT</a:t>
            </a:r>
          </a:p>
        </p:txBody>
      </p: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CADF8223-F41A-BB4A-B457-D773537A059F}"/>
              </a:ext>
            </a:extLst>
          </p:cNvPr>
          <p:cNvCxnSpPr/>
          <p:nvPr/>
        </p:nvCxnSpPr>
        <p:spPr>
          <a:xfrm>
            <a:off x="9225659" y="4935067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5A319CA9-133C-A445-945E-1C0C2A4B78E4}"/>
              </a:ext>
            </a:extLst>
          </p:cNvPr>
          <p:cNvCxnSpPr/>
          <p:nvPr/>
        </p:nvCxnSpPr>
        <p:spPr>
          <a:xfrm>
            <a:off x="9225659" y="5221261"/>
            <a:ext cx="1389888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34929317-9AA1-7840-B76E-2E1ECC15351A}"/>
              </a:ext>
            </a:extLst>
          </p:cNvPr>
          <p:cNvSpPr txBox="1"/>
          <p:nvPr/>
        </p:nvSpPr>
        <p:spPr>
          <a:xfrm>
            <a:off x="8182565" y="3868914"/>
            <a:ext cx="169038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PAM site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C540BA22-FF5A-434C-B23E-192FCB03C0B6}"/>
              </a:ext>
            </a:extLst>
          </p:cNvPr>
          <p:cNvSpPr txBox="1"/>
          <p:nvPr/>
        </p:nvSpPr>
        <p:spPr>
          <a:xfrm>
            <a:off x="3830977" y="3797937"/>
            <a:ext cx="287560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FF0000"/>
                </a:solidFill>
              </a:rPr>
              <a:t>Optimal editing </a:t>
            </a:r>
          </a:p>
          <a:p>
            <a:pPr algn="ctr"/>
            <a:r>
              <a:rPr lang="en-US" sz="1600" dirty="0">
                <a:solidFill>
                  <a:srgbClr val="FF0000"/>
                </a:solidFill>
              </a:rPr>
              <a:t>window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71E9E2B-C2A2-9C48-96B5-3A871AF79298}"/>
              </a:ext>
            </a:extLst>
          </p:cNvPr>
          <p:cNvSpPr txBox="1"/>
          <p:nvPr/>
        </p:nvSpPr>
        <p:spPr>
          <a:xfrm>
            <a:off x="3983965" y="6931578"/>
            <a:ext cx="4722083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20nt spacer sequence</a:t>
            </a:r>
          </a:p>
        </p:txBody>
      </p:sp>
      <p:grpSp>
        <p:nvGrpSpPr>
          <p:cNvPr id="46" name="Group 45">
            <a:extLst>
              <a:ext uri="{FF2B5EF4-FFF2-40B4-BE49-F238E27FC236}">
                <a16:creationId xmlns:a16="http://schemas.microsoft.com/office/drawing/2014/main" id="{0A028A1B-DDB7-FE4E-97A0-00C95CDF3B6E}"/>
              </a:ext>
            </a:extLst>
          </p:cNvPr>
          <p:cNvGrpSpPr/>
          <p:nvPr/>
        </p:nvGrpSpPr>
        <p:grpSpPr>
          <a:xfrm>
            <a:off x="4285760" y="6122397"/>
            <a:ext cx="3865401" cy="179803"/>
            <a:chOff x="2537530" y="2602325"/>
            <a:chExt cx="3623813" cy="168565"/>
          </a:xfrm>
        </p:grpSpPr>
        <p:cxnSp>
          <p:nvCxnSpPr>
            <p:cNvPr id="47" name="Straight Connector 46">
              <a:extLst>
                <a:ext uri="{FF2B5EF4-FFF2-40B4-BE49-F238E27FC236}">
                  <a16:creationId xmlns:a16="http://schemas.microsoft.com/office/drawing/2014/main" id="{E1744C52-CAC0-2F4A-8FBC-4A3DA6737EB9}"/>
                </a:ext>
              </a:extLst>
            </p:cNvPr>
            <p:cNvCxnSpPr>
              <a:cxnSpLocks/>
            </p:cNvCxnSpPr>
            <p:nvPr/>
          </p:nvCxnSpPr>
          <p:spPr>
            <a:xfrm>
              <a:off x="539843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3C986480-78E5-1240-B8C2-03D77DB238DB}"/>
                </a:ext>
              </a:extLst>
            </p:cNvPr>
            <p:cNvCxnSpPr>
              <a:cxnSpLocks/>
            </p:cNvCxnSpPr>
            <p:nvPr/>
          </p:nvCxnSpPr>
          <p:spPr>
            <a:xfrm>
              <a:off x="558916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1720C094-6B18-D043-8495-05C0D45B5AC2}"/>
                </a:ext>
              </a:extLst>
            </p:cNvPr>
            <p:cNvCxnSpPr>
              <a:cxnSpLocks/>
            </p:cNvCxnSpPr>
            <p:nvPr/>
          </p:nvCxnSpPr>
          <p:spPr>
            <a:xfrm>
              <a:off x="520770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0" name="Straight Connector 49">
              <a:extLst>
                <a:ext uri="{FF2B5EF4-FFF2-40B4-BE49-F238E27FC236}">
                  <a16:creationId xmlns:a16="http://schemas.microsoft.com/office/drawing/2014/main" id="{5A130792-68BB-604F-ABB1-ECFD23EE7A12}"/>
                </a:ext>
              </a:extLst>
            </p:cNvPr>
            <p:cNvCxnSpPr>
              <a:cxnSpLocks/>
            </p:cNvCxnSpPr>
            <p:nvPr/>
          </p:nvCxnSpPr>
          <p:spPr>
            <a:xfrm>
              <a:off x="501698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51F5C325-4DF8-4A47-8D44-59575DE40629}"/>
                </a:ext>
              </a:extLst>
            </p:cNvPr>
            <p:cNvCxnSpPr>
              <a:cxnSpLocks/>
            </p:cNvCxnSpPr>
            <p:nvPr/>
          </p:nvCxnSpPr>
          <p:spPr>
            <a:xfrm>
              <a:off x="463552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CAF58E0B-1A3C-7542-852D-5D30CA54FB03}"/>
                </a:ext>
              </a:extLst>
            </p:cNvPr>
            <p:cNvCxnSpPr>
              <a:cxnSpLocks/>
            </p:cNvCxnSpPr>
            <p:nvPr/>
          </p:nvCxnSpPr>
          <p:spPr>
            <a:xfrm>
              <a:off x="482625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CD9F28EE-942F-444B-BC92-5344A88038AA}"/>
                </a:ext>
              </a:extLst>
            </p:cNvPr>
            <p:cNvCxnSpPr>
              <a:cxnSpLocks/>
            </p:cNvCxnSpPr>
            <p:nvPr/>
          </p:nvCxnSpPr>
          <p:spPr>
            <a:xfrm>
              <a:off x="444480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>
              <a:extLst>
                <a:ext uri="{FF2B5EF4-FFF2-40B4-BE49-F238E27FC236}">
                  <a16:creationId xmlns:a16="http://schemas.microsoft.com/office/drawing/2014/main" id="{2B16AE18-E885-5F4F-ABC2-50E1A5A822C0}"/>
                </a:ext>
              </a:extLst>
            </p:cNvPr>
            <p:cNvCxnSpPr>
              <a:cxnSpLocks/>
            </p:cNvCxnSpPr>
            <p:nvPr/>
          </p:nvCxnSpPr>
          <p:spPr>
            <a:xfrm>
              <a:off x="425407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Connector 56">
              <a:extLst>
                <a:ext uri="{FF2B5EF4-FFF2-40B4-BE49-F238E27FC236}">
                  <a16:creationId xmlns:a16="http://schemas.microsoft.com/office/drawing/2014/main" id="{8A20FF83-53EE-C440-8F94-F6FF5FDD561C}"/>
                </a:ext>
              </a:extLst>
            </p:cNvPr>
            <p:cNvCxnSpPr>
              <a:cxnSpLocks/>
            </p:cNvCxnSpPr>
            <p:nvPr/>
          </p:nvCxnSpPr>
          <p:spPr>
            <a:xfrm>
              <a:off x="387261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Connector 57">
              <a:extLst>
                <a:ext uri="{FF2B5EF4-FFF2-40B4-BE49-F238E27FC236}">
                  <a16:creationId xmlns:a16="http://schemas.microsoft.com/office/drawing/2014/main" id="{A6A466D9-EE8E-9543-8768-ED98B68ACCB6}"/>
                </a:ext>
              </a:extLst>
            </p:cNvPr>
            <p:cNvCxnSpPr>
              <a:cxnSpLocks/>
            </p:cNvCxnSpPr>
            <p:nvPr/>
          </p:nvCxnSpPr>
          <p:spPr>
            <a:xfrm>
              <a:off x="406334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>
              <a:extLst>
                <a:ext uri="{FF2B5EF4-FFF2-40B4-BE49-F238E27FC236}">
                  <a16:creationId xmlns:a16="http://schemas.microsoft.com/office/drawing/2014/main" id="{02AD612D-B272-E64B-9658-FAEC2F438DED}"/>
                </a:ext>
              </a:extLst>
            </p:cNvPr>
            <p:cNvCxnSpPr>
              <a:cxnSpLocks/>
            </p:cNvCxnSpPr>
            <p:nvPr/>
          </p:nvCxnSpPr>
          <p:spPr>
            <a:xfrm>
              <a:off x="3681892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B2CF360F-25CE-D748-84EC-E1A614BB3518}"/>
                </a:ext>
              </a:extLst>
            </p:cNvPr>
            <p:cNvCxnSpPr>
              <a:cxnSpLocks/>
            </p:cNvCxnSpPr>
            <p:nvPr/>
          </p:nvCxnSpPr>
          <p:spPr>
            <a:xfrm>
              <a:off x="3491165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Connector 60">
              <a:extLst>
                <a:ext uri="{FF2B5EF4-FFF2-40B4-BE49-F238E27FC236}">
                  <a16:creationId xmlns:a16="http://schemas.microsoft.com/office/drawing/2014/main" id="{30CAB306-2105-424A-B9B5-543ADFDED7C3}"/>
                </a:ext>
              </a:extLst>
            </p:cNvPr>
            <p:cNvCxnSpPr>
              <a:cxnSpLocks/>
            </p:cNvCxnSpPr>
            <p:nvPr/>
          </p:nvCxnSpPr>
          <p:spPr>
            <a:xfrm>
              <a:off x="3109711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2" name="Straight Connector 61">
              <a:extLst>
                <a:ext uri="{FF2B5EF4-FFF2-40B4-BE49-F238E27FC236}">
                  <a16:creationId xmlns:a16="http://schemas.microsoft.com/office/drawing/2014/main" id="{1A2C3592-ECDD-FD40-80D7-8F224A50D153}"/>
                </a:ext>
              </a:extLst>
            </p:cNvPr>
            <p:cNvCxnSpPr>
              <a:cxnSpLocks/>
            </p:cNvCxnSpPr>
            <p:nvPr/>
          </p:nvCxnSpPr>
          <p:spPr>
            <a:xfrm>
              <a:off x="3300438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Connector 62">
              <a:extLst>
                <a:ext uri="{FF2B5EF4-FFF2-40B4-BE49-F238E27FC236}">
                  <a16:creationId xmlns:a16="http://schemas.microsoft.com/office/drawing/2014/main" id="{BBAFAC79-0204-534F-9FB0-E3821D2754EB}"/>
                </a:ext>
              </a:extLst>
            </p:cNvPr>
            <p:cNvCxnSpPr>
              <a:cxnSpLocks/>
            </p:cNvCxnSpPr>
            <p:nvPr/>
          </p:nvCxnSpPr>
          <p:spPr>
            <a:xfrm>
              <a:off x="2918984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59A51059-B277-0645-A688-30AB0D9880A2}"/>
                </a:ext>
              </a:extLst>
            </p:cNvPr>
            <p:cNvCxnSpPr>
              <a:cxnSpLocks/>
            </p:cNvCxnSpPr>
            <p:nvPr/>
          </p:nvCxnSpPr>
          <p:spPr>
            <a:xfrm>
              <a:off x="2728257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5AB7F1B9-00D7-5740-BC77-328788B8E1ED}"/>
                </a:ext>
              </a:extLst>
            </p:cNvPr>
            <p:cNvCxnSpPr>
              <a:cxnSpLocks/>
            </p:cNvCxnSpPr>
            <p:nvPr/>
          </p:nvCxnSpPr>
          <p:spPr>
            <a:xfrm>
              <a:off x="2537530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2E4776C6-7F9B-ED47-9265-DD4201633D54}"/>
                </a:ext>
              </a:extLst>
            </p:cNvPr>
            <p:cNvCxnSpPr>
              <a:cxnSpLocks/>
            </p:cNvCxnSpPr>
            <p:nvPr/>
          </p:nvCxnSpPr>
          <p:spPr>
            <a:xfrm>
              <a:off x="6161343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64947104-17CF-3345-83A3-90D879DF5217}"/>
                </a:ext>
              </a:extLst>
            </p:cNvPr>
            <p:cNvCxnSpPr>
              <a:cxnSpLocks/>
            </p:cNvCxnSpPr>
            <p:nvPr/>
          </p:nvCxnSpPr>
          <p:spPr>
            <a:xfrm>
              <a:off x="5970616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>
              <a:extLst>
                <a:ext uri="{FF2B5EF4-FFF2-40B4-BE49-F238E27FC236}">
                  <a16:creationId xmlns:a16="http://schemas.microsoft.com/office/drawing/2014/main" id="{EC5CC713-D06D-9243-941A-E84915CA75CE}"/>
                </a:ext>
              </a:extLst>
            </p:cNvPr>
            <p:cNvCxnSpPr>
              <a:cxnSpLocks/>
            </p:cNvCxnSpPr>
            <p:nvPr/>
          </p:nvCxnSpPr>
          <p:spPr>
            <a:xfrm>
              <a:off x="5779889" y="2602325"/>
              <a:ext cx="0" cy="168565"/>
            </a:xfrm>
            <a:prstGeom prst="line">
              <a:avLst/>
            </a:prstGeom>
            <a:ln w="158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9" name="TextBox 68">
            <a:extLst>
              <a:ext uri="{FF2B5EF4-FFF2-40B4-BE49-F238E27FC236}">
                <a16:creationId xmlns:a16="http://schemas.microsoft.com/office/drawing/2014/main" id="{0D9CD271-19AF-5846-9BCD-78242127DE65}"/>
              </a:ext>
            </a:extLst>
          </p:cNvPr>
          <p:cNvSpPr txBox="1"/>
          <p:nvPr/>
        </p:nvSpPr>
        <p:spPr>
          <a:xfrm>
            <a:off x="2733672" y="454962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5’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5033EDC5-73D9-824E-B03A-428500E5989A}"/>
              </a:ext>
            </a:extLst>
          </p:cNvPr>
          <p:cNvSpPr txBox="1"/>
          <p:nvPr/>
        </p:nvSpPr>
        <p:spPr>
          <a:xfrm>
            <a:off x="2733672" y="5455686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1" name="Left Brace 70">
            <a:extLst>
              <a:ext uri="{FF2B5EF4-FFF2-40B4-BE49-F238E27FC236}">
                <a16:creationId xmlns:a16="http://schemas.microsoft.com/office/drawing/2014/main" id="{8C19826D-F4D4-4447-9141-EFCB4806A251}"/>
              </a:ext>
            </a:extLst>
          </p:cNvPr>
          <p:cNvSpPr/>
          <p:nvPr/>
        </p:nvSpPr>
        <p:spPr>
          <a:xfrm rot="16200000">
            <a:off x="6090408" y="4681069"/>
            <a:ext cx="273099" cy="4136634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921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8DDA2885-605B-7542-A2B8-EF415D8276D3}"/>
              </a:ext>
            </a:extLst>
          </p:cNvPr>
          <p:cNvSpPr txBox="1"/>
          <p:nvPr/>
        </p:nvSpPr>
        <p:spPr>
          <a:xfrm>
            <a:off x="3088929" y="6285149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921" dirty="0"/>
              <a:t>5’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474C5E6A-7E23-8B4B-86D7-BA8C92369A89}"/>
              </a:ext>
            </a:extLst>
          </p:cNvPr>
          <p:cNvSpPr txBox="1"/>
          <p:nvPr/>
        </p:nvSpPr>
        <p:spPr>
          <a:xfrm>
            <a:off x="8284021" y="6262214"/>
            <a:ext cx="1080813" cy="3879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21" dirty="0"/>
              <a:t>3’</a:t>
            </a:r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A5180072-1EC6-794C-9808-2E1C6E4791D5}"/>
              </a:ext>
            </a:extLst>
          </p:cNvPr>
          <p:cNvSpPr txBox="1"/>
          <p:nvPr/>
        </p:nvSpPr>
        <p:spPr>
          <a:xfrm>
            <a:off x="8437473" y="4678294"/>
            <a:ext cx="942569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NGG</a:t>
            </a: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0EB3FC5F-0168-FA4D-9BAF-647E90249FCB}"/>
              </a:ext>
            </a:extLst>
          </p:cNvPr>
          <p:cNvSpPr txBox="1"/>
          <p:nvPr/>
        </p:nvSpPr>
        <p:spPr>
          <a:xfrm>
            <a:off x="8438575" y="4995954"/>
            <a:ext cx="942569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67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NCC</a:t>
            </a:r>
          </a:p>
        </p:txBody>
      </p: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AD8BD145-282D-9948-A429-E45B6268737B}"/>
              </a:ext>
            </a:extLst>
          </p:cNvPr>
          <p:cNvCxnSpPr>
            <a:cxnSpLocks/>
          </p:cNvCxnSpPr>
          <p:nvPr/>
        </p:nvCxnSpPr>
        <p:spPr>
          <a:xfrm flipV="1">
            <a:off x="8309846" y="5422844"/>
            <a:ext cx="201102" cy="429258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6D37B8B0-9AAB-254F-B942-EEF1B154A962}"/>
              </a:ext>
            </a:extLst>
          </p:cNvPr>
          <p:cNvCxnSpPr>
            <a:cxnSpLocks/>
          </p:cNvCxnSpPr>
          <p:nvPr/>
        </p:nvCxnSpPr>
        <p:spPr>
          <a:xfrm>
            <a:off x="8264242" y="4934223"/>
            <a:ext cx="246706" cy="1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0C2ACF1C-559D-E84B-B460-BD2E24A928BF}"/>
              </a:ext>
            </a:extLst>
          </p:cNvPr>
          <p:cNvCxnSpPr>
            <a:cxnSpLocks/>
          </p:cNvCxnSpPr>
          <p:nvPr/>
        </p:nvCxnSpPr>
        <p:spPr>
          <a:xfrm>
            <a:off x="3414930" y="5427223"/>
            <a:ext cx="399555" cy="535138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2EB80B6F-A662-CB45-8F34-F89D1D1A15E8}"/>
              </a:ext>
            </a:extLst>
          </p:cNvPr>
          <p:cNvCxnSpPr>
            <a:cxnSpLocks/>
          </p:cNvCxnSpPr>
          <p:nvPr/>
        </p:nvCxnSpPr>
        <p:spPr>
          <a:xfrm>
            <a:off x="2748529" y="5427223"/>
            <a:ext cx="666401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Left Brace 83">
            <a:extLst>
              <a:ext uri="{FF2B5EF4-FFF2-40B4-BE49-F238E27FC236}">
                <a16:creationId xmlns:a16="http://schemas.microsoft.com/office/drawing/2014/main" id="{0051CC30-858D-1D45-A956-6A7F1BBBFF99}"/>
              </a:ext>
            </a:extLst>
          </p:cNvPr>
          <p:cNvSpPr/>
          <p:nvPr/>
        </p:nvSpPr>
        <p:spPr>
          <a:xfrm rot="5400000">
            <a:off x="5191807" y="4065279"/>
            <a:ext cx="273099" cy="942570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921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F5555B0C-6636-EC47-8503-C2AC659E82F8}"/>
              </a:ext>
            </a:extLst>
          </p:cNvPr>
          <p:cNvSpPr txBox="1"/>
          <p:nvPr/>
        </p:nvSpPr>
        <p:spPr>
          <a:xfrm>
            <a:off x="4096188" y="4981040"/>
            <a:ext cx="2461858" cy="5027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667" dirty="0">
                <a:solidFill>
                  <a:srgbClr val="0070C0"/>
                </a:solidFill>
                <a:latin typeface="Courier" pitchFamily="2" charset="0"/>
              </a:rPr>
              <a:t>T-T-T----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606DD5A0-EAFF-8A47-AEA2-1ED05FB7FACB}"/>
              </a:ext>
            </a:extLst>
          </p:cNvPr>
          <p:cNvSpPr txBox="1"/>
          <p:nvPr/>
        </p:nvSpPr>
        <p:spPr>
          <a:xfrm>
            <a:off x="1915594" y="3934902"/>
            <a:ext cx="287560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0070C0"/>
                </a:solidFill>
              </a:rPr>
              <a:t>C-&gt;T edited strand</a:t>
            </a:r>
          </a:p>
        </p:txBody>
      </p:sp>
      <p:cxnSp>
        <p:nvCxnSpPr>
          <p:cNvPr id="87" name="Straight Arrow Connector 86">
            <a:extLst>
              <a:ext uri="{FF2B5EF4-FFF2-40B4-BE49-F238E27FC236}">
                <a16:creationId xmlns:a16="http://schemas.microsoft.com/office/drawing/2014/main" id="{34A74DA3-4744-C144-A519-DFA6895F33BF}"/>
              </a:ext>
            </a:extLst>
          </p:cNvPr>
          <p:cNvCxnSpPr>
            <a:cxnSpLocks/>
          </p:cNvCxnSpPr>
          <p:nvPr/>
        </p:nvCxnSpPr>
        <p:spPr>
          <a:xfrm flipH="1" flipV="1">
            <a:off x="3406336" y="4417497"/>
            <a:ext cx="905684" cy="803765"/>
          </a:xfrm>
          <a:prstGeom prst="straightConnector1">
            <a:avLst/>
          </a:prstGeom>
          <a:ln w="28575">
            <a:solidFill>
              <a:srgbClr val="0070C0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TextBox 87">
            <a:extLst>
              <a:ext uri="{FF2B5EF4-FFF2-40B4-BE49-F238E27FC236}">
                <a16:creationId xmlns:a16="http://schemas.microsoft.com/office/drawing/2014/main" id="{38ED5807-0564-8043-B94A-0CE6EAC2C122}"/>
              </a:ext>
            </a:extLst>
          </p:cNvPr>
          <p:cNvSpPr txBox="1"/>
          <p:nvPr/>
        </p:nvSpPr>
        <p:spPr>
          <a:xfrm>
            <a:off x="545145" y="5009914"/>
            <a:ext cx="169038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/>
              <a:t>Editing process</a:t>
            </a:r>
          </a:p>
        </p:txBody>
      </p:sp>
    </p:spTree>
    <p:extLst>
      <p:ext uri="{BB962C8B-B14F-4D97-AF65-F5344CB8AC3E}">
        <p14:creationId xmlns:p14="http://schemas.microsoft.com/office/powerpoint/2010/main" val="41368870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384</TotalTime>
  <Words>287</Words>
  <Application>Microsoft Macintosh PowerPoint</Application>
  <PresentationFormat>Custom</PresentationFormat>
  <Paragraphs>107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Calibri Light</vt:lpstr>
      <vt:lpstr>Courier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95</cp:revision>
  <cp:lastPrinted>2020-07-10T20:40:32Z</cp:lastPrinted>
  <dcterms:created xsi:type="dcterms:W3CDTF">2020-05-07T13:53:30Z</dcterms:created>
  <dcterms:modified xsi:type="dcterms:W3CDTF">2022-01-02T17:32:54Z</dcterms:modified>
</cp:coreProperties>
</file>

<file path=docProps/thumbnail.jpeg>
</file>