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72" r:id="rId4"/>
    <p:sldId id="268" r:id="rId5"/>
    <p:sldId id="269" r:id="rId6"/>
    <p:sldId id="275" r:id="rId7"/>
    <p:sldId id="263" r:id="rId8"/>
    <p:sldId id="271" r:id="rId9"/>
    <p:sldId id="274" r:id="rId10"/>
    <p:sldId id="273" r:id="rId11"/>
    <p:sldId id="264" r:id="rId12"/>
    <p:sldId id="265" r:id="rId13"/>
    <p:sldId id="266" r:id="rId14"/>
    <p:sldId id="267" r:id="rId15"/>
    <p:sldId id="261" r:id="rId16"/>
    <p:sldId id="276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65"/>
    <p:restoredTop sz="94677"/>
  </p:normalViewPr>
  <p:slideViewPr>
    <p:cSldViewPr snapToGrid="0" snapToObjects="1">
      <p:cViewPr varScale="1">
        <p:scale>
          <a:sx n="98" d="100"/>
          <a:sy n="98" d="100"/>
        </p:scale>
        <p:origin x="3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6280F-37FE-C54B-97C6-F34F18251D13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4F463-8CEF-6842-9F87-E895C3E036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292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497AA-23C1-6645-8366-8A0C06C08A0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112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4C00-C0A8-6645-BA32-5FC50CAEC33B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A4E8-4EC2-924A-888A-438EA0341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917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4C00-C0A8-6645-BA32-5FC50CAEC33B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A4E8-4EC2-924A-888A-438EA0341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235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4C00-C0A8-6645-BA32-5FC50CAEC33B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A4E8-4EC2-924A-888A-438EA0341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762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4C00-C0A8-6645-BA32-5FC50CAEC33B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A4E8-4EC2-924A-888A-438EA0341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52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4C00-C0A8-6645-BA32-5FC50CAEC33B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A4E8-4EC2-924A-888A-438EA0341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434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4C00-C0A8-6645-BA32-5FC50CAEC33B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A4E8-4EC2-924A-888A-438EA0341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710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4C00-C0A8-6645-BA32-5FC50CAEC33B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A4E8-4EC2-924A-888A-438EA0341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07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4C00-C0A8-6645-BA32-5FC50CAEC33B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A4E8-4EC2-924A-888A-438EA0341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612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4C00-C0A8-6645-BA32-5FC50CAEC33B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A4E8-4EC2-924A-888A-438EA0341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014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4C00-C0A8-6645-BA32-5FC50CAEC33B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A4E8-4EC2-924A-888A-438EA0341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881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4C00-C0A8-6645-BA32-5FC50CAEC33B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A4E8-4EC2-924A-888A-438EA0341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753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54C00-C0A8-6645-BA32-5FC50CAEC33B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2A4E8-4EC2-924A-888A-438EA0341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TVTB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T</a:t>
            </a:r>
            <a:r>
              <a:rPr lang="en-US" dirty="0"/>
              <a:t>he </a:t>
            </a:r>
            <a:r>
              <a:rPr lang="en-US" b="1" dirty="0"/>
              <a:t>V</a:t>
            </a:r>
            <a:r>
              <a:rPr lang="en-US" dirty="0"/>
              <a:t>CF </a:t>
            </a:r>
            <a:r>
              <a:rPr lang="en-US" b="1" dirty="0"/>
              <a:t>T</a:t>
            </a:r>
            <a:r>
              <a:rPr lang="en-US" dirty="0"/>
              <a:t>ool </a:t>
            </a:r>
            <a:r>
              <a:rPr lang="en-US" b="1" dirty="0" smtClean="0"/>
              <a:t>B</a:t>
            </a:r>
            <a:r>
              <a:rPr lang="en-US" dirty="0" smtClean="0"/>
              <a:t>ox: </a:t>
            </a:r>
            <a:r>
              <a:rPr lang="en-US" dirty="0"/>
              <a:t>an effort to </a:t>
            </a:r>
            <a:r>
              <a:rPr lang="en-US" dirty="0" err="1"/>
              <a:t>summarise</a:t>
            </a:r>
            <a:r>
              <a:rPr lang="en-US" dirty="0"/>
              <a:t> and </a:t>
            </a:r>
            <a:r>
              <a:rPr lang="en-US" dirty="0" err="1"/>
              <a:t>visualise</a:t>
            </a:r>
            <a:r>
              <a:rPr lang="en-US" dirty="0"/>
              <a:t> </a:t>
            </a:r>
            <a:r>
              <a:rPr lang="en-US" dirty="0" smtClean="0"/>
              <a:t>variants</a:t>
            </a:r>
          </a:p>
          <a:p>
            <a:endParaRPr lang="en-GB" dirty="0"/>
          </a:p>
          <a:p>
            <a:r>
              <a:rPr lang="en-GB" dirty="0" smtClean="0"/>
              <a:t>Lightning talk </a:t>
            </a:r>
            <a:r>
              <a:rPr lang="mr-IN" dirty="0" smtClean="0"/>
              <a:t>–</a:t>
            </a:r>
            <a:r>
              <a:rPr lang="en-GB" dirty="0" smtClean="0"/>
              <a:t> </a:t>
            </a:r>
            <a:r>
              <a:rPr lang="en-GB" dirty="0" err="1" smtClean="0"/>
              <a:t>BioC</a:t>
            </a:r>
            <a:r>
              <a:rPr lang="en-GB" dirty="0" smtClean="0"/>
              <a:t> 2017</a:t>
            </a:r>
          </a:p>
          <a:p>
            <a:r>
              <a:rPr lang="en-GB" dirty="0" smtClean="0"/>
              <a:t>Kevin Rue-Albrecht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46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Calculate variant frequency by phenotype level</a:t>
            </a:r>
            <a:endParaRPr lang="en-GB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0678" y="1825625"/>
            <a:ext cx="104306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80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err="1" smtClean="0">
                <a:latin typeface="Courier New" charset="0"/>
                <a:ea typeface="Courier New" charset="0"/>
                <a:cs typeface="Courier New" charset="0"/>
              </a:rPr>
              <a:t>VcfFilterRules</a:t>
            </a:r>
            <a:r>
              <a:rPr lang="en-GB" dirty="0" smtClean="0"/>
              <a:t>:  an extension of </a:t>
            </a:r>
            <a:r>
              <a:rPr lang="en-GB" sz="3200" dirty="0" err="1" smtClean="0">
                <a:latin typeface="Courier New" charset="0"/>
                <a:ea typeface="Courier New" charset="0"/>
                <a:cs typeface="Courier New" charset="0"/>
              </a:rPr>
              <a:t>FilterRules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 err="1"/>
              <a:t>Vcf</a:t>
            </a:r>
            <a:r>
              <a:rPr lang="en-GB" sz="2400" b="1" dirty="0" err="1"/>
              <a:t>Fixed</a:t>
            </a:r>
            <a:r>
              <a:rPr lang="en-GB" sz="2400" dirty="0" err="1"/>
              <a:t>Rules</a:t>
            </a:r>
            <a:endParaRPr lang="en-GB" sz="2400" dirty="0"/>
          </a:p>
          <a:p>
            <a:pPr lvl="1"/>
            <a:r>
              <a:rPr lang="en-GB" sz="2000" dirty="0"/>
              <a:t>Applied to the fixed slot (</a:t>
            </a:r>
            <a:r>
              <a:rPr lang="en-GB" sz="2000" dirty="0" err="1"/>
              <a:t>DataFrame</a:t>
            </a:r>
            <a:r>
              <a:rPr lang="en-GB" sz="2000" dirty="0"/>
              <a:t>)</a:t>
            </a:r>
          </a:p>
          <a:p>
            <a:pPr lvl="1"/>
            <a:endParaRPr lang="en-GB" sz="2000" dirty="0"/>
          </a:p>
          <a:p>
            <a:r>
              <a:rPr lang="en-GB" sz="2400" dirty="0" err="1"/>
              <a:t>Vcf</a:t>
            </a:r>
            <a:r>
              <a:rPr lang="en-GB" sz="2400" b="1" dirty="0" err="1"/>
              <a:t>Info</a:t>
            </a:r>
            <a:r>
              <a:rPr lang="en-GB" sz="2400" dirty="0" err="1"/>
              <a:t>Rules</a:t>
            </a:r>
            <a:endParaRPr lang="en-GB" sz="2400" dirty="0"/>
          </a:p>
          <a:p>
            <a:pPr lvl="1"/>
            <a:r>
              <a:rPr lang="en-GB" sz="2000" dirty="0"/>
              <a:t>Applied to the info slot (</a:t>
            </a:r>
            <a:r>
              <a:rPr lang="en-GB" sz="2000" dirty="0" err="1"/>
              <a:t>DataFrame</a:t>
            </a:r>
            <a:r>
              <a:rPr lang="en-GB" sz="2000" dirty="0"/>
              <a:t>)</a:t>
            </a:r>
          </a:p>
          <a:p>
            <a:pPr lvl="1"/>
            <a:endParaRPr lang="en-GB" sz="2000" dirty="0"/>
          </a:p>
          <a:p>
            <a:r>
              <a:rPr lang="en-GB" sz="2400" dirty="0" err="1"/>
              <a:t>Vcf</a:t>
            </a:r>
            <a:r>
              <a:rPr lang="en-GB" sz="2400" b="1" dirty="0" err="1"/>
              <a:t>Vep</a:t>
            </a:r>
            <a:r>
              <a:rPr lang="en-GB" sz="2400" dirty="0" err="1"/>
              <a:t>Rules</a:t>
            </a:r>
            <a:endParaRPr lang="en-GB" sz="2400" dirty="0"/>
          </a:p>
          <a:p>
            <a:pPr lvl="1"/>
            <a:r>
              <a:rPr lang="en-GB" sz="2000" dirty="0"/>
              <a:t>Applied to the meta-columns of the VEP slot (</a:t>
            </a:r>
            <a:r>
              <a:rPr lang="en-GB" sz="2000" dirty="0" err="1"/>
              <a:t>DataFrame</a:t>
            </a:r>
            <a:r>
              <a:rPr lang="en-GB" sz="2000" dirty="0"/>
              <a:t>)</a:t>
            </a:r>
          </a:p>
          <a:p>
            <a:pPr lvl="1"/>
            <a:r>
              <a:rPr lang="en-GB" sz="2000" dirty="0"/>
              <a:t>Results are collapsed by variant (1:n relation </a:t>
            </a:r>
            <a:r>
              <a:rPr lang="en-GB" sz="2000" dirty="0" err="1"/>
              <a:t>variant:prediction</a:t>
            </a:r>
            <a:r>
              <a:rPr lang="en-GB" sz="2000" dirty="0"/>
              <a:t>)</a:t>
            </a:r>
          </a:p>
          <a:p>
            <a:pPr lvl="1"/>
            <a:endParaRPr lang="en-GB" sz="2000" dirty="0"/>
          </a:p>
          <a:p>
            <a:r>
              <a:rPr lang="en-GB" sz="2400" dirty="0" err="1"/>
              <a:t>Vcf</a:t>
            </a:r>
            <a:r>
              <a:rPr lang="en-GB" sz="2400" b="1" dirty="0" err="1"/>
              <a:t>Filter</a:t>
            </a:r>
            <a:r>
              <a:rPr lang="en-GB" sz="2400" dirty="0" err="1"/>
              <a:t>Rules</a:t>
            </a:r>
            <a:endParaRPr lang="en-GB" sz="2400" dirty="0"/>
          </a:p>
          <a:p>
            <a:pPr lvl="1"/>
            <a:r>
              <a:rPr lang="en-GB" sz="2000" dirty="0"/>
              <a:t>Collection of the above</a:t>
            </a:r>
          </a:p>
        </p:txBody>
      </p:sp>
    </p:spTree>
    <p:extLst>
      <p:ext uri="{BB962C8B-B14F-4D97-AF65-F5344CB8AC3E}">
        <p14:creationId xmlns:p14="http://schemas.microsoft.com/office/powerpoint/2010/main" val="181076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Definition of </a:t>
            </a:r>
            <a:r>
              <a:rPr lang="en-GB" dirty="0" err="1" smtClean="0">
                <a:latin typeface="Courier New" charset="0"/>
                <a:ea typeface="Courier New" charset="0"/>
                <a:cs typeface="Courier New" charset="0"/>
              </a:rPr>
              <a:t>Vcf</a:t>
            </a:r>
            <a:r>
              <a:rPr lang="en-GB" sz="2400" dirty="0" smtClean="0">
                <a:latin typeface="Courier New" charset="0"/>
                <a:ea typeface="Courier New" charset="0"/>
                <a:cs typeface="Courier New" charset="0"/>
              </a:rPr>
              <a:t>...</a:t>
            </a:r>
            <a:r>
              <a:rPr lang="en-GB" dirty="0" smtClean="0">
                <a:latin typeface="Courier New" charset="0"/>
                <a:ea typeface="Courier New" charset="0"/>
                <a:cs typeface="Courier New" charset="0"/>
              </a:rPr>
              <a:t>Rules</a:t>
            </a:r>
            <a:endParaRPr lang="en-GB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b="1" dirty="0" err="1">
                <a:latin typeface="Courier New" charset="0"/>
                <a:ea typeface="Courier New" charset="0"/>
                <a:cs typeface="Courier New" charset="0"/>
              </a:rPr>
              <a:t>fixedR</a:t>
            </a:r>
            <a:r>
              <a:rPr lang="en-GB" sz="1400" b="1" dirty="0"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en-GB" sz="1400" dirty="0" err="1">
                <a:latin typeface="Courier New" charset="0"/>
                <a:ea typeface="Courier New" charset="0"/>
                <a:cs typeface="Courier New" charset="0"/>
              </a:rPr>
              <a:t>VcfFixedRules</a:t>
            </a:r>
            <a:r>
              <a:rPr lang="en-GB" sz="1400" b="1" dirty="0">
                <a:latin typeface="Courier New" charset="0"/>
                <a:ea typeface="Courier New" charset="0"/>
                <a:cs typeface="Courier New" charset="0"/>
              </a:rPr>
              <a:t>(list(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b="1" dirty="0">
                <a:latin typeface="Courier New" charset="0"/>
                <a:ea typeface="Courier New" charset="0"/>
                <a:cs typeface="Courier New" charset="0"/>
              </a:rPr>
              <a:t>    pass = expression(FILTER == "PASS"),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b="1" dirty="0">
                <a:latin typeface="Courier New" charset="0"/>
                <a:ea typeface="Courier New" charset="0"/>
                <a:cs typeface="Courier New" charset="0"/>
              </a:rPr>
              <a:t>    </a:t>
            </a:r>
            <a:r>
              <a:rPr lang="en-GB" sz="1400" b="1" dirty="0" err="1">
                <a:latin typeface="Courier New" charset="0"/>
                <a:ea typeface="Courier New" charset="0"/>
                <a:cs typeface="Courier New" charset="0"/>
              </a:rPr>
              <a:t>qual</a:t>
            </a:r>
            <a:r>
              <a:rPr lang="en-GB" sz="1400" b="1" dirty="0">
                <a:latin typeface="Courier New" charset="0"/>
                <a:ea typeface="Courier New" charset="0"/>
                <a:cs typeface="Courier New" charset="0"/>
              </a:rPr>
              <a:t> = expression(QUAL &gt; 20)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b="1" dirty="0">
                <a:latin typeface="Courier New" charset="0"/>
                <a:ea typeface="Courier New" charset="0"/>
                <a:cs typeface="Courier New" charset="0"/>
              </a:rPr>
              <a:t>    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b="1" dirty="0" err="1">
                <a:latin typeface="Courier New" charset="0"/>
                <a:ea typeface="Courier New" charset="0"/>
                <a:cs typeface="Courier New" charset="0"/>
              </a:rPr>
              <a:t>infoR</a:t>
            </a:r>
            <a:r>
              <a:rPr lang="en-GB" sz="1400" b="1" dirty="0"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en-GB" sz="1400" dirty="0" err="1">
                <a:latin typeface="Courier New" charset="0"/>
                <a:ea typeface="Courier New" charset="0"/>
                <a:cs typeface="Courier New" charset="0"/>
              </a:rPr>
              <a:t>VcfInfoRules</a:t>
            </a:r>
            <a:r>
              <a:rPr lang="en-GB" sz="1400" b="1" dirty="0">
                <a:latin typeface="Courier New" charset="0"/>
                <a:ea typeface="Courier New" charset="0"/>
                <a:cs typeface="Courier New" charset="0"/>
              </a:rPr>
              <a:t>(list(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b="1" dirty="0">
                <a:latin typeface="Courier New" charset="0"/>
                <a:ea typeface="Courier New" charset="0"/>
                <a:cs typeface="Courier New" charset="0"/>
              </a:rPr>
              <a:t>    common = expression(MAF &gt; 0.1),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b="1" dirty="0">
                <a:latin typeface="Courier New" charset="0"/>
                <a:ea typeface="Courier New" charset="0"/>
                <a:cs typeface="Courier New" charset="0"/>
              </a:rPr>
              <a:t>    present = expression(ALT + HET &gt; 0)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b="1" dirty="0">
                <a:latin typeface="Courier New" charset="0"/>
                <a:ea typeface="Courier New" charset="0"/>
                <a:cs typeface="Courier New" charset="0"/>
              </a:rPr>
              <a:t>    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b="1" dirty="0" err="1">
                <a:latin typeface="Courier New" charset="0"/>
                <a:ea typeface="Courier New" charset="0"/>
                <a:cs typeface="Courier New" charset="0"/>
              </a:rPr>
              <a:t>vepR</a:t>
            </a:r>
            <a:r>
              <a:rPr lang="en-GB" sz="1400" b="1" dirty="0"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en-GB" sz="1400" dirty="0" err="1">
                <a:latin typeface="Courier New" charset="0"/>
                <a:ea typeface="Courier New" charset="0"/>
                <a:cs typeface="Courier New" charset="0"/>
              </a:rPr>
              <a:t>VcfVepRules</a:t>
            </a:r>
            <a:r>
              <a:rPr lang="en-GB" sz="1400" b="1" dirty="0">
                <a:latin typeface="Courier New" charset="0"/>
                <a:ea typeface="Courier New" charset="0"/>
                <a:cs typeface="Courier New" charset="0"/>
              </a:rPr>
              <a:t>(list(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b="1" dirty="0">
                <a:latin typeface="Courier New" charset="0"/>
                <a:ea typeface="Courier New" charset="0"/>
                <a:cs typeface="Courier New" charset="0"/>
              </a:rPr>
              <a:t>    missense = expression(Consequence %in% c("</a:t>
            </a:r>
            <a:r>
              <a:rPr lang="en-GB" sz="1400" b="1" dirty="0" err="1">
                <a:latin typeface="Courier New" charset="0"/>
                <a:ea typeface="Courier New" charset="0"/>
                <a:cs typeface="Courier New" charset="0"/>
              </a:rPr>
              <a:t>missense_variant</a:t>
            </a:r>
            <a:r>
              <a:rPr lang="en-GB" sz="1400" b="1" dirty="0">
                <a:latin typeface="Courier New" charset="0"/>
                <a:ea typeface="Courier New" charset="0"/>
                <a:cs typeface="Courier New" charset="0"/>
              </a:rPr>
              <a:t>")),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b="1" dirty="0">
                <a:latin typeface="Courier New" charset="0"/>
                <a:ea typeface="Courier New" charset="0"/>
                <a:cs typeface="Courier New" charset="0"/>
              </a:rPr>
              <a:t>    CADD = expression(CADD_PHRED &gt; 15)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b="1" dirty="0">
                <a:latin typeface="Courier New" charset="0"/>
                <a:ea typeface="Courier New" charset="0"/>
                <a:cs typeface="Courier New" charset="0"/>
              </a:rPr>
              <a:t>    </a:t>
            </a:r>
            <a:r>
              <a:rPr lang="en-GB" sz="1400" b="1" dirty="0" smtClean="0">
                <a:latin typeface="Courier New" charset="0"/>
                <a:ea typeface="Courier New" charset="0"/>
                <a:cs typeface="Courier New" charset="0"/>
              </a:rPr>
              <a:t>)</a:t>
            </a:r>
            <a:r>
              <a:rPr lang="mr-IN" sz="1400" b="1" dirty="0" smtClean="0">
                <a:latin typeface="Courier New" charset="0"/>
                <a:ea typeface="Courier New" charset="0"/>
                <a:cs typeface="Courier New" charset="0"/>
              </a:rPr>
              <a:t>,</a:t>
            </a:r>
            <a:endParaRPr lang="en-GB" sz="14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GB" sz="1400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mr-IN" sz="1400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mr-IN" sz="1400" b="1" dirty="0" err="1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vep</a:t>
            </a:r>
            <a:r>
              <a:rPr lang="mr-IN" sz="1400" b="1" dirty="0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 = "</a:t>
            </a:r>
            <a:r>
              <a:rPr lang="mr-IN" sz="1400" b="1" dirty="0" smtClean="0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CSQ"</a:t>
            </a:r>
            <a:r>
              <a:rPr lang="en-GB" sz="1400" b="1" dirty="0" smtClean="0">
                <a:latin typeface="Courier New" charset="0"/>
                <a:ea typeface="Courier New" charset="0"/>
                <a:cs typeface="Courier New" charset="0"/>
              </a:rPr>
              <a:t>)</a:t>
            </a:r>
            <a:endParaRPr lang="en-GB" sz="14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b="1" dirty="0" err="1">
                <a:latin typeface="Courier New" charset="0"/>
                <a:ea typeface="Courier New" charset="0"/>
                <a:cs typeface="Courier New" charset="0"/>
              </a:rPr>
              <a:t>vcfRules</a:t>
            </a:r>
            <a:r>
              <a:rPr lang="en-GB" sz="1400" b="1" dirty="0"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en-GB" sz="1400" dirty="0" err="1">
                <a:latin typeface="Courier New" charset="0"/>
                <a:ea typeface="Courier New" charset="0"/>
                <a:cs typeface="Courier New" charset="0"/>
              </a:rPr>
              <a:t>VcfFilterRules</a:t>
            </a:r>
            <a:r>
              <a:rPr lang="en-GB" sz="1400" b="1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GB" sz="1400" b="1" dirty="0" err="1">
                <a:latin typeface="Courier New" charset="0"/>
                <a:ea typeface="Courier New" charset="0"/>
                <a:cs typeface="Courier New" charset="0"/>
              </a:rPr>
              <a:t>fixedR</a:t>
            </a:r>
            <a:r>
              <a:rPr lang="en-GB" sz="1400" b="1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GB" sz="1400" b="1" dirty="0" err="1">
                <a:latin typeface="Courier New" charset="0"/>
                <a:ea typeface="Courier New" charset="0"/>
                <a:cs typeface="Courier New" charset="0"/>
              </a:rPr>
              <a:t>infoR</a:t>
            </a:r>
            <a:r>
              <a:rPr lang="en-GB" sz="1400" b="1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GB" sz="1400" b="1" dirty="0" err="1">
                <a:latin typeface="Courier New" charset="0"/>
                <a:ea typeface="Courier New" charset="0"/>
                <a:cs typeface="Courier New" charset="0"/>
              </a:rPr>
              <a:t>vepR</a:t>
            </a:r>
            <a:r>
              <a:rPr lang="en-GB" sz="1400" b="1" dirty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9639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Evaluation of </a:t>
            </a:r>
            <a:r>
              <a:rPr lang="en-GB" sz="4000" dirty="0" err="1">
                <a:latin typeface="Courier New" charset="0"/>
                <a:ea typeface="Courier New" charset="0"/>
                <a:cs typeface="Courier New" charset="0"/>
              </a:rPr>
              <a:t>Vcf</a:t>
            </a:r>
            <a:r>
              <a:rPr lang="en-GB" sz="2000" dirty="0">
                <a:latin typeface="Courier New" charset="0"/>
                <a:ea typeface="Courier New" charset="0"/>
                <a:cs typeface="Courier New" charset="0"/>
              </a:rPr>
              <a:t>...</a:t>
            </a:r>
            <a:r>
              <a:rPr lang="en-GB" sz="4000" dirty="0">
                <a:latin typeface="Courier New" charset="0"/>
                <a:ea typeface="Courier New" charset="0"/>
                <a:cs typeface="Courier New" charset="0"/>
              </a:rPr>
              <a:t>Rules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b="1" dirty="0">
                <a:latin typeface="Courier New" charset="0"/>
                <a:ea typeface="Courier New" charset="0"/>
                <a:cs typeface="Courier New" charset="0"/>
              </a:rPr>
              <a:t>&gt; </a:t>
            </a:r>
            <a:r>
              <a:rPr lang="en-GB" sz="1200" b="1" dirty="0" err="1">
                <a:latin typeface="Courier New" charset="0"/>
                <a:ea typeface="Courier New" charset="0"/>
                <a:cs typeface="Courier New" charset="0"/>
              </a:rPr>
              <a:t>eval</a:t>
            </a:r>
            <a:r>
              <a:rPr lang="en-GB" sz="1200" b="1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GB" sz="1200" b="1" dirty="0" err="1">
                <a:latin typeface="Courier New" charset="0"/>
                <a:ea typeface="Courier New" charset="0"/>
                <a:cs typeface="Courier New" charset="0"/>
              </a:rPr>
              <a:t>vcfRules</a:t>
            </a:r>
            <a:r>
              <a:rPr lang="en-GB" sz="1200" b="1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GB" sz="1200" b="1" dirty="0" err="1">
                <a:latin typeface="Courier New" charset="0"/>
                <a:ea typeface="Courier New" charset="0"/>
                <a:cs typeface="Courier New" charset="0"/>
              </a:rPr>
              <a:t>vcf</a:t>
            </a:r>
            <a:r>
              <a:rPr lang="en-GB" sz="1200" b="1" dirty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2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dirty="0">
                <a:latin typeface="Courier New" charset="0"/>
                <a:ea typeface="Courier New" charset="0"/>
                <a:cs typeface="Courier New" charset="0"/>
              </a:rPr>
              <a:t> [1] FALSE FALSE FALSE FALSE FALSE FALSE FALSE FALSE FALSE FALSE FALSE FALSE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dirty="0">
                <a:latin typeface="Courier New" charset="0"/>
                <a:ea typeface="Courier New" charset="0"/>
                <a:cs typeface="Courier New" charset="0"/>
              </a:rPr>
              <a:t>[13] FALSE FALSE FALSE FALSE FALSE FALSE FALSE FALSE FALSE FALSE FALSE FALSE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dirty="0">
                <a:latin typeface="Courier New" charset="0"/>
                <a:ea typeface="Courier New" charset="0"/>
                <a:cs typeface="Courier New" charset="0"/>
              </a:rPr>
              <a:t>[25] FALSE FALSE FALSE FALSE FALSE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2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b="1" dirty="0">
                <a:latin typeface="Courier New" charset="0"/>
                <a:ea typeface="Courier New" charset="0"/>
                <a:cs typeface="Courier New" charset="0"/>
              </a:rPr>
              <a:t>&gt; </a:t>
            </a:r>
            <a:r>
              <a:rPr lang="en-GB" sz="1200" b="1" dirty="0" err="1">
                <a:latin typeface="Courier New" charset="0"/>
                <a:ea typeface="Courier New" charset="0"/>
                <a:cs typeface="Courier New" charset="0"/>
              </a:rPr>
              <a:t>evalSeparately</a:t>
            </a:r>
            <a:r>
              <a:rPr lang="en-GB" sz="1200" b="1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GB" sz="1200" b="1" dirty="0" err="1">
                <a:latin typeface="Courier New" charset="0"/>
                <a:ea typeface="Courier New" charset="0"/>
                <a:cs typeface="Courier New" charset="0"/>
              </a:rPr>
              <a:t>vcfRules</a:t>
            </a:r>
            <a:r>
              <a:rPr lang="en-GB" sz="1200" b="1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GB" sz="1200" b="1" dirty="0" err="1">
                <a:latin typeface="Courier New" charset="0"/>
                <a:ea typeface="Courier New" charset="0"/>
                <a:cs typeface="Courier New" charset="0"/>
              </a:rPr>
              <a:t>vcf</a:t>
            </a:r>
            <a:r>
              <a:rPr lang="en-GB" sz="1200" b="1" dirty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2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dirty="0" err="1">
                <a:latin typeface="Courier New" charset="0"/>
                <a:ea typeface="Courier New" charset="0"/>
                <a:cs typeface="Courier New" charset="0"/>
              </a:rPr>
              <a:t>FilterMatrix</a:t>
            </a:r>
            <a:r>
              <a:rPr lang="en-GB" sz="1200" dirty="0">
                <a:latin typeface="Courier New" charset="0"/>
                <a:ea typeface="Courier New" charset="0"/>
                <a:cs typeface="Courier New" charset="0"/>
              </a:rPr>
              <a:t> (29 x 6)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dirty="0">
                <a:latin typeface="Courier New" charset="0"/>
                <a:ea typeface="Courier New" charset="0"/>
                <a:cs typeface="Courier New" charset="0"/>
              </a:rPr>
              <a:t>     pass </a:t>
            </a:r>
            <a:r>
              <a:rPr lang="en-GB" sz="1200" dirty="0" err="1">
                <a:latin typeface="Courier New" charset="0"/>
                <a:ea typeface="Courier New" charset="0"/>
                <a:cs typeface="Courier New" charset="0"/>
              </a:rPr>
              <a:t>qual</a:t>
            </a:r>
            <a:r>
              <a:rPr lang="en-GB" sz="1200" dirty="0">
                <a:latin typeface="Courier New" charset="0"/>
                <a:ea typeface="Courier New" charset="0"/>
                <a:cs typeface="Courier New" charset="0"/>
              </a:rPr>
              <a:t> common present missense  CADD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dirty="0">
                <a:latin typeface="Courier New" charset="0"/>
                <a:ea typeface="Courier New" charset="0"/>
                <a:cs typeface="Courier New" charset="0"/>
              </a:rPr>
              <a:t> [1] TRUE TRUE  FALSE    TRUE     TRUE FALSE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dirty="0">
                <a:latin typeface="Courier New" charset="0"/>
                <a:ea typeface="Courier New" charset="0"/>
                <a:cs typeface="Courier New" charset="0"/>
              </a:rPr>
              <a:t> [2] TRUE TRUE  FALSE    TRUE     TRUE  TRUE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dirty="0">
                <a:latin typeface="Courier New" charset="0"/>
                <a:ea typeface="Courier New" charset="0"/>
                <a:cs typeface="Courier New" charset="0"/>
              </a:rPr>
              <a:t> [3] TRUE TRUE  FALSE    TRUE     TRUE  TRUE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dirty="0">
                <a:latin typeface="Courier New" charset="0"/>
                <a:ea typeface="Courier New" charset="0"/>
                <a:cs typeface="Courier New" charset="0"/>
              </a:rPr>
              <a:t> [4] TRUE TRUE  FALSE    TRUE     TRUE  TRUE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dirty="0">
                <a:latin typeface="Courier New" charset="0"/>
                <a:ea typeface="Courier New" charset="0"/>
                <a:cs typeface="Courier New" charset="0"/>
              </a:rPr>
              <a:t> [5] TRUE TRUE  FALSE    TRUE     TRUE  TRUE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dirty="0">
                <a:latin typeface="Courier New" charset="0"/>
                <a:ea typeface="Courier New" charset="0"/>
                <a:cs typeface="Courier New" charset="0"/>
              </a:rPr>
              <a:t> ...  ...  ...    ...     ...      ...   ...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dirty="0">
                <a:latin typeface="Courier New" charset="0"/>
                <a:ea typeface="Courier New" charset="0"/>
                <a:cs typeface="Courier New" charset="0"/>
              </a:rPr>
              <a:t>[25] TRUE TRUE  FALSE    TRUE     TRUE  TRUE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dirty="0">
                <a:latin typeface="Courier New" charset="0"/>
                <a:ea typeface="Courier New" charset="0"/>
                <a:cs typeface="Courier New" charset="0"/>
              </a:rPr>
              <a:t>[26] TRUE TRUE  FALSE    TRUE     TRUE FALSE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dirty="0">
                <a:latin typeface="Courier New" charset="0"/>
                <a:ea typeface="Courier New" charset="0"/>
                <a:cs typeface="Courier New" charset="0"/>
              </a:rPr>
              <a:t>[27] TRUE TRUE  FALSE    TRUE     TRUE  TRUE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dirty="0">
                <a:latin typeface="Courier New" charset="0"/>
                <a:ea typeface="Courier New" charset="0"/>
                <a:cs typeface="Courier New" charset="0"/>
              </a:rPr>
              <a:t>[28] TRUE TRUE  FALSE    TRUE     TRUE  TRUE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dirty="0">
                <a:latin typeface="Courier New" charset="0"/>
                <a:ea typeface="Courier New" charset="0"/>
                <a:cs typeface="Courier New" charset="0"/>
              </a:rPr>
              <a:t>[29] TRUE TRUE  FALSE    TRUE     TRUE  TRUE</a:t>
            </a:r>
          </a:p>
        </p:txBody>
      </p:sp>
    </p:spTree>
    <p:extLst>
      <p:ext uri="{BB962C8B-B14F-4D97-AF65-F5344CB8AC3E}">
        <p14:creationId xmlns:p14="http://schemas.microsoft.com/office/powerpoint/2010/main" val="205838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Subset VCF by </a:t>
            </a:r>
            <a:r>
              <a:rPr lang="en-GB" sz="4000" dirty="0" err="1">
                <a:latin typeface="Courier New" charset="0"/>
                <a:ea typeface="Courier New" charset="0"/>
                <a:cs typeface="Courier New" charset="0"/>
              </a:rPr>
              <a:t>Vcf</a:t>
            </a:r>
            <a:r>
              <a:rPr lang="en-GB" sz="2000" dirty="0">
                <a:latin typeface="Courier New" charset="0"/>
                <a:ea typeface="Courier New" charset="0"/>
                <a:cs typeface="Courier New" charset="0"/>
              </a:rPr>
              <a:t>...</a:t>
            </a:r>
            <a:r>
              <a:rPr lang="en-GB" sz="4000" dirty="0">
                <a:latin typeface="Courier New" charset="0"/>
                <a:ea typeface="Courier New" charset="0"/>
                <a:cs typeface="Courier New" charset="0"/>
              </a:rPr>
              <a:t>Rules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dirty="0">
                <a:latin typeface="Courier New" charset="0"/>
                <a:ea typeface="Courier New" charset="0"/>
                <a:cs typeface="Courier New" charset="0"/>
              </a:rPr>
              <a:t>&gt; </a:t>
            </a:r>
            <a:r>
              <a:rPr lang="en-GB" sz="2000" b="1" dirty="0" err="1">
                <a:latin typeface="Courier New" charset="0"/>
                <a:ea typeface="Courier New" charset="0"/>
                <a:cs typeface="Courier New" charset="0"/>
              </a:rPr>
              <a:t>vcf</a:t>
            </a:r>
            <a:endParaRPr lang="en-GB" sz="20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>
                <a:latin typeface="Courier New" charset="0"/>
                <a:ea typeface="Courier New" charset="0"/>
                <a:cs typeface="Courier New" charset="0"/>
              </a:rPr>
              <a:t>class: </a:t>
            </a:r>
            <a:r>
              <a:rPr lang="en-GB" sz="2000" dirty="0" err="1">
                <a:latin typeface="Courier New" charset="0"/>
                <a:ea typeface="Courier New" charset="0"/>
                <a:cs typeface="Courier New" charset="0"/>
              </a:rPr>
              <a:t>ExpandedVCF</a:t>
            </a:r>
            <a:r>
              <a:rPr lang="en-GB" sz="2000" dirty="0">
                <a:latin typeface="Courier New" charset="0"/>
                <a:ea typeface="Courier New" charset="0"/>
                <a:cs typeface="Courier New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>
                <a:latin typeface="Courier New" charset="0"/>
                <a:ea typeface="Courier New" charset="0"/>
                <a:cs typeface="Courier New" charset="0"/>
              </a:rPr>
              <a:t>dim: 29 176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dirty="0">
                <a:latin typeface="Courier New" charset="0"/>
                <a:ea typeface="Courier New" charset="0"/>
                <a:cs typeface="Courier New" charset="0"/>
              </a:rPr>
              <a:t>&gt; </a:t>
            </a:r>
            <a:r>
              <a:rPr lang="en-GB" sz="2000" b="1" dirty="0" err="1">
                <a:latin typeface="Courier New" charset="0"/>
                <a:ea typeface="Courier New" charset="0"/>
                <a:cs typeface="Courier New" charset="0"/>
              </a:rPr>
              <a:t>subsetByFilter</a:t>
            </a:r>
            <a:r>
              <a:rPr lang="en-GB" sz="2000" b="1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GB" sz="2000" b="1" dirty="0" err="1">
                <a:latin typeface="Courier New" charset="0"/>
                <a:ea typeface="Courier New" charset="0"/>
                <a:cs typeface="Courier New" charset="0"/>
              </a:rPr>
              <a:t>vcf</a:t>
            </a:r>
            <a:r>
              <a:rPr lang="en-GB" sz="2000" b="1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GB" sz="2000" b="1" dirty="0" err="1">
                <a:latin typeface="Courier New" charset="0"/>
                <a:ea typeface="Courier New" charset="0"/>
                <a:cs typeface="Courier New" charset="0"/>
              </a:rPr>
              <a:t>vepR</a:t>
            </a:r>
            <a:r>
              <a:rPr lang="en-GB" sz="2000" b="1" dirty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>
                <a:latin typeface="Courier New" charset="0"/>
                <a:ea typeface="Courier New" charset="0"/>
                <a:cs typeface="Courier New" charset="0"/>
              </a:rPr>
              <a:t>class: </a:t>
            </a:r>
            <a:r>
              <a:rPr lang="en-GB" sz="2000" dirty="0" err="1">
                <a:latin typeface="Courier New" charset="0"/>
                <a:ea typeface="Courier New" charset="0"/>
                <a:cs typeface="Courier New" charset="0"/>
              </a:rPr>
              <a:t>ExpandedVCF</a:t>
            </a:r>
            <a:endParaRPr lang="en-GB" sz="20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>
                <a:latin typeface="Courier New" charset="0"/>
                <a:ea typeface="Courier New" charset="0"/>
                <a:cs typeface="Courier New" charset="0"/>
              </a:rPr>
              <a:t>dim: 23 176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dirty="0">
              <a:latin typeface="Courier New" charset="0"/>
              <a:ea typeface="Courier New" charset="0"/>
              <a:cs typeface="Courier New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0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 err="1">
                <a:latin typeface="Calibri" charset="0"/>
                <a:ea typeface="Calibri" charset="0"/>
                <a:cs typeface="Calibri" charset="0"/>
              </a:rPr>
              <a:t>vepR</a:t>
            </a: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 is a </a:t>
            </a:r>
            <a:r>
              <a:rPr lang="en-GB" sz="2000" dirty="0" err="1">
                <a:latin typeface="Courier New" charset="0"/>
                <a:ea typeface="Courier New" charset="0"/>
                <a:cs typeface="Courier New" charset="0"/>
              </a:rPr>
              <a:t>VcfVepRules</a:t>
            </a:r>
            <a:r>
              <a:rPr lang="en-GB" sz="2000" dirty="0">
                <a:latin typeface="Calibri" charset="0"/>
                <a:ea typeface="Calibri" charset="0"/>
                <a:cs typeface="Calibri" charset="0"/>
              </a:rPr>
              <a:t> filtering: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Courier New" charset="0"/>
                <a:ea typeface="Courier New" charset="0"/>
                <a:cs typeface="Courier New" charset="0"/>
              </a:rPr>
              <a:t>Consequence == </a:t>
            </a:r>
            <a:r>
              <a:rPr lang="mr-IN" sz="2000" b="1" dirty="0" smtClean="0">
                <a:latin typeface="Courier New" charset="0"/>
                <a:ea typeface="Courier New" charset="0"/>
                <a:cs typeface="Courier New" charset="0"/>
              </a:rPr>
              <a:t>"</a:t>
            </a:r>
            <a:r>
              <a:rPr lang="en-GB" sz="2000" b="1" dirty="0" err="1" smtClean="0">
                <a:latin typeface="Courier New" charset="0"/>
                <a:ea typeface="Courier New" charset="0"/>
                <a:cs typeface="Courier New" charset="0"/>
              </a:rPr>
              <a:t>missense_variant</a:t>
            </a:r>
            <a:r>
              <a:rPr lang="mr-IN" sz="2000" b="1" dirty="0" smtClean="0">
                <a:latin typeface="Courier New" charset="0"/>
                <a:ea typeface="Courier New" charset="0"/>
                <a:cs typeface="Courier New" charset="0"/>
              </a:rPr>
              <a:t>"</a:t>
            </a:r>
            <a:endParaRPr lang="en-GB" sz="2000" b="1" dirty="0">
              <a:latin typeface="Courier New" charset="0"/>
              <a:ea typeface="Courier New" charset="0"/>
              <a:cs typeface="Courier New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latin typeface="Courier New" charset="0"/>
                <a:ea typeface="Courier New" charset="0"/>
                <a:cs typeface="Courier New" charset="0"/>
              </a:rPr>
              <a:t>CADD_PHRED &gt; 15</a:t>
            </a:r>
            <a:endParaRPr lang="en-GB" sz="20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95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574" y="0"/>
            <a:ext cx="9404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6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4" y="0"/>
            <a:ext cx="12159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8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Acknowledgements</a:t>
            </a:r>
            <a:endParaRPr lang="en-GB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797393" y="5211782"/>
            <a:ext cx="8597215" cy="74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IE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This presentation has emanated from research conducted with the financial support of Science Foundation Ireland under Grant Number 11/PI/1166.</a:t>
            </a:r>
          </a:p>
        </p:txBody>
      </p:sp>
      <p:sp>
        <p:nvSpPr>
          <p:cNvPr id="16" name="Content Placeholder 19"/>
          <p:cNvSpPr>
            <a:spLocks noGrp="1"/>
          </p:cNvSpPr>
          <p:nvPr>
            <p:ph idx="1"/>
          </p:nvPr>
        </p:nvSpPr>
        <p:spPr>
          <a:xfrm>
            <a:off x="1804813" y="1817544"/>
            <a:ext cx="3462727" cy="3276777"/>
          </a:xfrm>
        </p:spPr>
        <p:txBody>
          <a:bodyPr>
            <a:normAutofit fontScale="92500" lnSpcReduction="10000"/>
          </a:bodyPr>
          <a:lstStyle/>
          <a:p>
            <a:r>
              <a:rPr lang="en-IE" sz="2400" dirty="0" smtClean="0"/>
              <a:t>Stefan </a:t>
            </a:r>
            <a:r>
              <a:rPr lang="en-IE" sz="2400" dirty="0" err="1" smtClean="0"/>
              <a:t>Gräf</a:t>
            </a:r>
            <a:endParaRPr lang="en-IE" sz="2400" dirty="0"/>
          </a:p>
          <a:p>
            <a:r>
              <a:rPr lang="en-IE" sz="2400" dirty="0"/>
              <a:t>Matthias </a:t>
            </a:r>
            <a:r>
              <a:rPr lang="en-IE" sz="2400" dirty="0" err="1" smtClean="0"/>
              <a:t>Haimel</a:t>
            </a:r>
            <a:endParaRPr lang="en-IE" sz="2400" dirty="0" smtClean="0"/>
          </a:p>
          <a:p>
            <a:endParaRPr lang="en-IE" sz="2400" dirty="0" smtClean="0"/>
          </a:p>
          <a:p>
            <a:r>
              <a:rPr lang="en-IE" sz="2400" dirty="0" err="1" smtClean="0"/>
              <a:t>Prof.</a:t>
            </a:r>
            <a:r>
              <a:rPr lang="en-IE" sz="2400" dirty="0" smtClean="0"/>
              <a:t> Martin Wilkins</a:t>
            </a:r>
          </a:p>
          <a:p>
            <a:r>
              <a:rPr lang="en-IE" sz="2400" dirty="0" err="1" smtClean="0"/>
              <a:t>Prof.</a:t>
            </a:r>
            <a:r>
              <a:rPr lang="en-IE" sz="2400" dirty="0" smtClean="0"/>
              <a:t> Nick Morrell</a:t>
            </a:r>
          </a:p>
          <a:p>
            <a:endParaRPr lang="en-IE" sz="2400" dirty="0"/>
          </a:p>
          <a:p>
            <a:r>
              <a:rPr lang="en-IE" sz="2400" dirty="0"/>
              <a:t>Michael </a:t>
            </a:r>
            <a:r>
              <a:rPr lang="en-IE" sz="2400" dirty="0" smtClean="0"/>
              <a:t>Lawrence</a:t>
            </a:r>
          </a:p>
          <a:p>
            <a:r>
              <a:rPr lang="en-IE" sz="2400" dirty="0" smtClean="0"/>
              <a:t>Martin Morgan</a:t>
            </a:r>
            <a:endParaRPr lang="en-IE" sz="2400" dirty="0"/>
          </a:p>
        </p:txBody>
      </p:sp>
      <p:sp>
        <p:nvSpPr>
          <p:cNvPr id="17" name="Content Placeholder 19"/>
          <p:cNvSpPr txBox="1">
            <a:spLocks/>
          </p:cNvSpPr>
          <p:nvPr/>
        </p:nvSpPr>
        <p:spPr>
          <a:xfrm>
            <a:off x="6467414" y="1817544"/>
            <a:ext cx="3462727" cy="3276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000" dirty="0" smtClean="0"/>
              <a:t>BRIDGE Consortium</a:t>
            </a:r>
            <a:r>
              <a:rPr lang="en-IE" sz="2000" dirty="0"/>
              <a:t/>
            </a:r>
            <a:br>
              <a:rPr lang="en-IE" sz="2000" dirty="0"/>
            </a:br>
            <a:r>
              <a:rPr lang="en-IE" sz="2000" dirty="0" smtClean="0"/>
              <a:t>(Rare </a:t>
            </a:r>
            <a:r>
              <a:rPr lang="en-IE" sz="2000" dirty="0"/>
              <a:t>Disease-causing </a:t>
            </a:r>
            <a:r>
              <a:rPr lang="en-IE" sz="2000" dirty="0" smtClean="0"/>
              <a:t>variants)</a:t>
            </a:r>
          </a:p>
          <a:p>
            <a:r>
              <a:rPr lang="en-IE" sz="2000" dirty="0"/>
              <a:t>National Cohort Study of Idiopathic and Heritable Pulmonary Arterial </a:t>
            </a:r>
            <a:r>
              <a:rPr lang="en-IE" sz="2000" dirty="0" smtClean="0"/>
              <a:t>Hypertension (NAIAD)</a:t>
            </a:r>
            <a:r>
              <a:rPr lang="en-IE" sz="2000" dirty="0"/>
              <a:t/>
            </a:r>
            <a:br>
              <a:rPr lang="en-IE" sz="2000" dirty="0"/>
            </a:br>
            <a:endParaRPr lang="en-IE" sz="2000" dirty="0" smtClean="0"/>
          </a:p>
        </p:txBody>
      </p:sp>
      <p:pic>
        <p:nvPicPr>
          <p:cNvPr id="19" name="Picture 6" descr="C:\Users\krue\Dropbox\MyPhD\logos\bioconducto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813" y="6001647"/>
            <a:ext cx="1769713" cy="53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cdn2.andornagy.com/wp-content/uploads/2013/12/github-logo.png?be1d8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145" y="5946658"/>
            <a:ext cx="1826567" cy="64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331" y="5996931"/>
            <a:ext cx="2410469" cy="6346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419" y="5954552"/>
            <a:ext cx="2762781" cy="72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Origins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My first interaction with VCF files and objects</a:t>
            </a:r>
          </a:p>
          <a:p>
            <a:endParaRPr lang="en-GB" dirty="0" smtClean="0"/>
          </a:p>
          <a:p>
            <a:r>
              <a:rPr lang="en-GB" dirty="0" smtClean="0"/>
              <a:t>In a clinically-oriented research group with candidate genes approach</a:t>
            </a:r>
          </a:p>
          <a:p>
            <a:endParaRPr lang="en-GB" dirty="0" smtClean="0"/>
          </a:p>
          <a:p>
            <a:r>
              <a:rPr lang="en-GB" dirty="0" smtClean="0"/>
              <a:t>Analysis of ‘few’ variants near genes in 1,000s of genomes:</a:t>
            </a:r>
          </a:p>
          <a:p>
            <a:pPr lvl="1"/>
            <a:r>
              <a:rPr lang="en-GB" dirty="0" smtClean="0"/>
              <a:t>e.g., count of variants in a given gene in cases/controls</a:t>
            </a:r>
          </a:p>
          <a:p>
            <a:pPr lvl="1"/>
            <a:r>
              <a:rPr lang="en-GB" dirty="0" smtClean="0"/>
              <a:t>e.g., filter variants by frequency, predicted consequence, </a:t>
            </a:r>
            <a:r>
              <a:rPr lang="mr-IN" dirty="0" smtClean="0"/>
              <a:t>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080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Case-control gene-centric comparisons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7601" y="1724025"/>
            <a:ext cx="4936798" cy="493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2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Subset and count of variants by </a:t>
            </a:r>
            <a:r>
              <a:rPr lang="en-GB" sz="3200" dirty="0"/>
              <a:t>phenotype level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883770"/>
            <a:ext cx="7886700" cy="423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5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prstClr val="black"/>
                </a:solidFill>
              </a:rPr>
              <a:t>Count variants by </a:t>
            </a:r>
            <a:r>
              <a:rPr lang="en-GB" sz="3200" dirty="0" err="1" smtClean="0">
                <a:solidFill>
                  <a:prstClr val="black"/>
                </a:solidFill>
              </a:rPr>
              <a:t>Ensembl</a:t>
            </a:r>
            <a:r>
              <a:rPr lang="en-GB" sz="3200" dirty="0" smtClean="0">
                <a:solidFill>
                  <a:prstClr val="black"/>
                </a:solidFill>
              </a:rPr>
              <a:t> VEP </a:t>
            </a:r>
            <a:r>
              <a:rPr lang="en-GB" sz="3200" dirty="0">
                <a:solidFill>
                  <a:prstClr val="black"/>
                </a:solidFill>
              </a:rPr>
              <a:t>prediction </a:t>
            </a:r>
            <a:r>
              <a:rPr lang="en-GB" sz="3200" dirty="0" smtClean="0">
                <a:solidFill>
                  <a:prstClr val="black"/>
                </a:solidFill>
              </a:rPr>
              <a:t>level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7532" y="1825625"/>
            <a:ext cx="771693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latin typeface="Courier New" charset="0"/>
                <a:ea typeface="Courier New" charset="0"/>
                <a:cs typeface="Courier New" charset="0"/>
              </a:rPr>
              <a:t>TVTBparam</a:t>
            </a:r>
            <a:r>
              <a:rPr lang="en-GB" dirty="0" smtClean="0"/>
              <a:t>:</a:t>
            </a:r>
            <a:br>
              <a:rPr lang="en-GB" dirty="0" smtClean="0"/>
            </a:br>
            <a:r>
              <a:rPr lang="en-GB" dirty="0" smtClean="0"/>
              <a:t>Recurrent parameters of genetic analyses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34854"/>
            <a:ext cx="10515600" cy="37328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1411" y="6311899"/>
            <a:ext cx="278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Thanks: </a:t>
            </a:r>
            <a:r>
              <a:rPr lang="en-GB" smtClean="0"/>
              <a:t>Michael Lawrence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50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Courier New" charset="0"/>
                <a:ea typeface="Courier New" charset="0"/>
                <a:cs typeface="Courier New" charset="0"/>
              </a:rPr>
              <a:t>TVTBparam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Recurrent parameters of genetic analyses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6567" y="3066379"/>
            <a:ext cx="6667407" cy="215532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010400" y="2416676"/>
            <a:ext cx="5181600" cy="4351338"/>
          </a:xfrm>
        </p:spPr>
        <p:txBody>
          <a:bodyPr>
            <a:normAutofit/>
          </a:bodyPr>
          <a:lstStyle/>
          <a:p>
            <a:pPr marL="342900" lvl="1" indent="-342900">
              <a:lnSpc>
                <a:spcPct val="100000"/>
              </a:lnSpc>
              <a:spcBef>
                <a:spcPts val="0"/>
              </a:spcBef>
            </a:pPr>
            <a:r>
              <a:rPr lang="en-GB" dirty="0" smtClean="0"/>
              <a:t>Benefits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</a:pPr>
            <a:r>
              <a:rPr lang="en-GB" dirty="0" smtClean="0"/>
              <a:t>Define once and for all (“DRY”)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</a:pPr>
            <a:r>
              <a:rPr lang="en-GB" dirty="0" smtClean="0"/>
              <a:t>Consistency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Reproducibility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</a:pPr>
            <a:r>
              <a:rPr lang="en-GB" dirty="0" smtClean="0"/>
              <a:t>Coercible</a:t>
            </a:r>
          </a:p>
          <a:p>
            <a:pPr marL="1257300" lvl="3" indent="-342900">
              <a:lnSpc>
                <a:spcPct val="100000"/>
              </a:lnSpc>
              <a:spcBef>
                <a:spcPts val="0"/>
              </a:spcBef>
            </a:pPr>
            <a:r>
              <a:rPr lang="en-GB" dirty="0" err="1" smtClean="0"/>
              <a:t>ScanVcfParam</a:t>
            </a:r>
            <a:endParaRPr lang="en-GB" dirty="0" smtClean="0"/>
          </a:p>
          <a:p>
            <a:pPr marL="1257300" lvl="3" indent="-342900">
              <a:lnSpc>
                <a:spcPct val="100000"/>
              </a:lnSpc>
              <a:spcBef>
                <a:spcPts val="0"/>
              </a:spcBef>
            </a:pPr>
            <a:r>
              <a:rPr lang="en-GB" dirty="0" smtClean="0"/>
              <a:t>Granges*</a:t>
            </a:r>
          </a:p>
          <a:p>
            <a:pPr marL="1257300" lvl="3" indent="-342900">
              <a:lnSpc>
                <a:spcPct val="100000"/>
              </a:lnSpc>
              <a:spcBef>
                <a:spcPts val="0"/>
              </a:spcBef>
            </a:pPr>
            <a:r>
              <a:rPr lang="en-GB" dirty="0" err="1" smtClean="0"/>
              <a:t>GRangesList</a:t>
            </a:r>
            <a:r>
              <a:rPr lang="en-GB" dirty="0" smtClean="0"/>
              <a:t>*</a:t>
            </a:r>
          </a:p>
          <a:p>
            <a:pPr marL="1257300" lvl="3" indent="-342900">
              <a:lnSpc>
                <a:spcPct val="100000"/>
              </a:lnSpc>
              <a:spcBef>
                <a:spcPts val="0"/>
              </a:spcBef>
            </a:pPr>
            <a:r>
              <a:rPr lang="en-GB" dirty="0" err="1" smtClean="0"/>
              <a:t>BiocParallelParam</a:t>
            </a:r>
            <a:r>
              <a:rPr lang="en-GB" dirty="0" smtClean="0"/>
              <a:t>*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</a:pPr>
            <a:r>
              <a:rPr lang="en-GB" dirty="0" smtClean="0"/>
              <a:t>Transferable / shareable</a:t>
            </a:r>
            <a:endParaRPr lang="en-GB" dirty="0"/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782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err="1" smtClean="0">
                <a:latin typeface="Courier New" charset="0"/>
                <a:ea typeface="Courier New" charset="0"/>
                <a:cs typeface="Courier New" charset="0"/>
              </a:rPr>
              <a:t>TVTBparam</a:t>
            </a:r>
            <a:r>
              <a:rPr lang="en-GB" dirty="0" smtClean="0"/>
              <a:t>: coercion to </a:t>
            </a:r>
            <a:r>
              <a:rPr lang="en-GB" sz="4000" dirty="0" err="1" smtClean="0">
                <a:latin typeface="Courier New" charset="0"/>
                <a:ea typeface="Courier New" charset="0"/>
                <a:cs typeface="Courier New" charset="0"/>
              </a:rPr>
              <a:t>ScanVcfParam</a:t>
            </a:r>
            <a:endParaRPr lang="en-GB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4862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0" i="0" dirty="0" smtClean="0">
                <a:solidFill>
                  <a:srgbClr val="404040"/>
                </a:solidFill>
                <a:effectLst/>
                <a:latin typeface="Courier New" charset="0"/>
                <a:ea typeface="Courier New" charset="0"/>
                <a:cs typeface="Courier New" charset="0"/>
              </a:rPr>
              <a:t>&gt; as(</a:t>
            </a:r>
            <a:r>
              <a:rPr lang="en-US" sz="2400" b="0" i="0" dirty="0" err="1" smtClean="0">
                <a:solidFill>
                  <a:srgbClr val="404040"/>
                </a:solidFill>
                <a:effectLst/>
                <a:latin typeface="Courier New" charset="0"/>
                <a:ea typeface="Courier New" charset="0"/>
                <a:cs typeface="Courier New" charset="0"/>
              </a:rPr>
              <a:t>tparam</a:t>
            </a:r>
            <a:r>
              <a:rPr lang="en-US" sz="2400" b="0" i="0" dirty="0" smtClean="0">
                <a:solidFill>
                  <a:srgbClr val="404040"/>
                </a:solidFill>
                <a:effectLst/>
                <a:latin typeface="Courier New" charset="0"/>
                <a:ea typeface="Courier New" charset="0"/>
                <a:cs typeface="Courier New" charset="0"/>
              </a:rPr>
              <a:t>, "</a:t>
            </a:r>
            <a:r>
              <a:rPr lang="en-US" sz="2400" b="0" i="0" dirty="0" err="1" smtClean="0">
                <a:solidFill>
                  <a:srgbClr val="404040"/>
                </a:solidFill>
                <a:effectLst/>
                <a:latin typeface="Courier New" charset="0"/>
                <a:ea typeface="Courier New" charset="0"/>
                <a:cs typeface="Courier New" charset="0"/>
              </a:rPr>
              <a:t>ScanVcfParam</a:t>
            </a:r>
            <a:r>
              <a:rPr lang="en-US" sz="2400" b="0" i="0" dirty="0" smtClean="0">
                <a:solidFill>
                  <a:srgbClr val="404040"/>
                </a:solidFill>
                <a:effectLst/>
                <a:latin typeface="Courier New" charset="0"/>
                <a:ea typeface="Courier New" charset="0"/>
                <a:cs typeface="Courier New" charset="0"/>
              </a:rPr>
              <a:t>”)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0" i="0" dirty="0" smtClean="0">
                <a:solidFill>
                  <a:srgbClr val="404040"/>
                </a:solidFill>
                <a:effectLst/>
                <a:latin typeface="Courier New" charset="0"/>
                <a:ea typeface="Courier New" charset="0"/>
                <a:cs typeface="Courier New" charset="0"/>
              </a:rPr>
              <a:t>class: </a:t>
            </a:r>
            <a:r>
              <a:rPr lang="en-US" sz="2400" b="0" i="0" dirty="0" err="1" smtClean="0">
                <a:solidFill>
                  <a:srgbClr val="404040"/>
                </a:solidFill>
                <a:effectLst/>
                <a:latin typeface="Courier New" charset="0"/>
                <a:ea typeface="Courier New" charset="0"/>
                <a:cs typeface="Courier New" charset="0"/>
              </a:rPr>
              <a:t>ScanVcfParam</a:t>
            </a:r>
            <a:endParaRPr lang="en-US" sz="2400" dirty="0">
              <a:solidFill>
                <a:srgbClr val="40404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0" i="0" dirty="0" err="1" smtClean="0">
                <a:solidFill>
                  <a:srgbClr val="404040"/>
                </a:solidFill>
                <a:effectLst/>
                <a:latin typeface="Courier New" charset="0"/>
                <a:ea typeface="Courier New" charset="0"/>
                <a:cs typeface="Courier New" charset="0"/>
              </a:rPr>
              <a:t>vcfWhich</a:t>
            </a:r>
            <a:r>
              <a:rPr lang="en-US" sz="2400" b="0" i="0" dirty="0" smtClean="0">
                <a:solidFill>
                  <a:srgbClr val="404040"/>
                </a:solidFill>
                <a:effectLst/>
                <a:latin typeface="Courier New" charset="0"/>
                <a:ea typeface="Courier New" charset="0"/>
                <a:cs typeface="Courier New" charset="0"/>
              </a:rPr>
              <a:t>: 1 elements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0" i="0" dirty="0" err="1" smtClean="0">
                <a:solidFill>
                  <a:srgbClr val="404040"/>
                </a:solidFill>
                <a:effectLst/>
                <a:latin typeface="Courier New" charset="0"/>
                <a:ea typeface="Courier New" charset="0"/>
                <a:cs typeface="Courier New" charset="0"/>
              </a:rPr>
              <a:t>vcfFixed</a:t>
            </a:r>
            <a:r>
              <a:rPr lang="en-US" sz="2400" b="0" i="0" dirty="0" smtClean="0">
                <a:solidFill>
                  <a:srgbClr val="404040"/>
                </a:solidFill>
                <a:effectLst/>
                <a:latin typeface="Courier New" charset="0"/>
                <a:ea typeface="Courier New" charset="0"/>
                <a:cs typeface="Courier New" charset="0"/>
              </a:rPr>
              <a:t>: character() [All]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0" i="0" dirty="0" err="1" smtClean="0">
                <a:solidFill>
                  <a:srgbClr val="404040"/>
                </a:solidFill>
                <a:effectLst/>
                <a:latin typeface="Courier New" charset="0"/>
                <a:ea typeface="Courier New" charset="0"/>
                <a:cs typeface="Courier New" charset="0"/>
              </a:rPr>
              <a:t>vcfInfo</a:t>
            </a:r>
            <a:r>
              <a:rPr lang="en-US" sz="2400" b="0" i="0" dirty="0" smtClean="0">
                <a:solidFill>
                  <a:srgbClr val="404040"/>
                </a:solidFill>
                <a:effectLst/>
                <a:latin typeface="Courier New" charset="0"/>
                <a:ea typeface="Courier New" charset="0"/>
                <a:cs typeface="Courier New" charset="0"/>
              </a:rPr>
              <a:t>: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0" i="0" dirty="0" err="1" smtClean="0">
                <a:solidFill>
                  <a:srgbClr val="404040"/>
                </a:solidFill>
                <a:effectLst/>
                <a:latin typeface="Courier New" charset="0"/>
                <a:ea typeface="Courier New" charset="0"/>
                <a:cs typeface="Courier New" charset="0"/>
              </a:rPr>
              <a:t>vcfGeno</a:t>
            </a:r>
            <a:r>
              <a:rPr lang="en-US" sz="2400" b="0" i="0" dirty="0" smtClean="0">
                <a:solidFill>
                  <a:srgbClr val="404040"/>
                </a:solidFill>
                <a:effectLst/>
                <a:latin typeface="Courier New" charset="0"/>
                <a:ea typeface="Courier New" charset="0"/>
                <a:cs typeface="Courier New" charset="0"/>
              </a:rPr>
              <a:t>: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0" i="0" dirty="0" err="1" smtClean="0">
                <a:solidFill>
                  <a:srgbClr val="404040"/>
                </a:solidFill>
                <a:effectLst/>
                <a:latin typeface="Courier New" charset="0"/>
                <a:ea typeface="Courier New" charset="0"/>
                <a:cs typeface="Courier New" charset="0"/>
              </a:rPr>
              <a:t>vcfSamples</a:t>
            </a:r>
            <a:r>
              <a:rPr lang="en-US" sz="2400" b="0" i="0" dirty="0" smtClean="0">
                <a:solidFill>
                  <a:srgbClr val="404040"/>
                </a:solidFill>
                <a:effectLst/>
                <a:latin typeface="Courier New" charset="0"/>
                <a:ea typeface="Courier New" charset="0"/>
                <a:cs typeface="Courier New" charset="0"/>
              </a:rPr>
              <a:t>:</a:t>
            </a:r>
            <a:endParaRPr lang="en-GB" sz="24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2074" y="5105400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Also possible: </a:t>
            </a:r>
            <a:r>
              <a:rPr lang="en-GB" i="1" dirty="0" err="1" smtClean="0"/>
              <a:t>BiocParallelParam</a:t>
            </a:r>
            <a:r>
              <a:rPr lang="en-GB" dirty="0" smtClean="0"/>
              <a:t>, </a:t>
            </a:r>
            <a:r>
              <a:rPr lang="en-GB" i="1" dirty="0" err="1" smtClean="0"/>
              <a:t>GRanges</a:t>
            </a:r>
            <a:r>
              <a:rPr lang="en-GB" dirty="0" smtClean="0"/>
              <a:t>, </a:t>
            </a:r>
            <a:r>
              <a:rPr lang="en-GB" i="1" dirty="0" err="1" smtClean="0"/>
              <a:t>GRangesList</a:t>
            </a:r>
            <a:r>
              <a:rPr lang="en-GB" i="1" dirty="0" smtClean="0"/>
              <a:t> (“soon”)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72644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err="1" smtClean="0">
                <a:latin typeface="Courier New" charset="0"/>
                <a:ea typeface="Courier New" charset="0"/>
                <a:cs typeface="Courier New" charset="0"/>
              </a:rPr>
              <a:t>readVcf</a:t>
            </a:r>
            <a:r>
              <a:rPr lang="en-GB" dirty="0" smtClean="0"/>
              <a:t>: </a:t>
            </a:r>
            <a:r>
              <a:rPr lang="en-GB" smtClean="0"/>
              <a:t>new signatures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774175"/>
            <a:ext cx="10515600" cy="245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35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563</Words>
  <Application>Microsoft Macintosh PowerPoint</Application>
  <PresentationFormat>Widescreen</PresentationFormat>
  <Paragraphs>122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Calibri Light</vt:lpstr>
      <vt:lpstr>Courier New</vt:lpstr>
      <vt:lpstr>Mangal</vt:lpstr>
      <vt:lpstr>Arial</vt:lpstr>
      <vt:lpstr>Office Theme</vt:lpstr>
      <vt:lpstr>TVTB</vt:lpstr>
      <vt:lpstr>Origins</vt:lpstr>
      <vt:lpstr>Case-control gene-centric comparisons</vt:lpstr>
      <vt:lpstr>Subset and count of variants by phenotype level</vt:lpstr>
      <vt:lpstr>Count variants by Ensembl VEP prediction level</vt:lpstr>
      <vt:lpstr>TVTBparam: Recurrent parameters of genetic analyses</vt:lpstr>
      <vt:lpstr>TVTBparam: Recurrent parameters of genetic analyses</vt:lpstr>
      <vt:lpstr>TVTBparam: coercion to ScanVcfParam</vt:lpstr>
      <vt:lpstr>readVcf: new signatures</vt:lpstr>
      <vt:lpstr>Calculate variant frequency by phenotype level</vt:lpstr>
      <vt:lpstr>VcfFilterRules:  an extension of FilterRules</vt:lpstr>
      <vt:lpstr>Definition of Vcf...Rules</vt:lpstr>
      <vt:lpstr>Evaluation of Vcf...Rules</vt:lpstr>
      <vt:lpstr>Subset VCF by Vcf...Rules</vt:lpstr>
      <vt:lpstr>PowerPoint Presentation</vt:lpstr>
      <vt:lpstr>PowerPoint Presentation</vt:lpstr>
      <vt:lpstr>Acknowledgements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TVTB</dc:title>
  <dc:creator>Rue-Albrecht, Kevin C</dc:creator>
  <cp:lastModifiedBy>Rue-Albrecht, Kevin C</cp:lastModifiedBy>
  <cp:revision>35</cp:revision>
  <dcterms:created xsi:type="dcterms:W3CDTF">2017-07-25T23:12:47Z</dcterms:created>
  <dcterms:modified xsi:type="dcterms:W3CDTF">2017-07-26T14:27:21Z</dcterms:modified>
</cp:coreProperties>
</file>